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58" r:id="rId3"/>
    <p:sldId id="259" r:id="rId4"/>
    <p:sldId id="327" r:id="rId5"/>
    <p:sldId id="260" r:id="rId6"/>
    <p:sldId id="283" r:id="rId7"/>
    <p:sldId id="284" r:id="rId8"/>
    <p:sldId id="256" r:id="rId9"/>
    <p:sldId id="286" r:id="rId10"/>
    <p:sldId id="261" r:id="rId11"/>
    <p:sldId id="262" r:id="rId12"/>
    <p:sldId id="263" r:id="rId13"/>
    <p:sldId id="264" r:id="rId14"/>
    <p:sldId id="329" r:id="rId15"/>
    <p:sldId id="265" r:id="rId16"/>
    <p:sldId id="266" r:id="rId17"/>
    <p:sldId id="330" r:id="rId18"/>
    <p:sldId id="267" r:id="rId19"/>
    <p:sldId id="268" r:id="rId20"/>
    <p:sldId id="26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EF50"/>
    <a:srgbClr val="FEF5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03"/>
    <p:restoredTop sz="89904"/>
  </p:normalViewPr>
  <p:slideViewPr>
    <p:cSldViewPr snapToGrid="0" snapToObjects="1">
      <p:cViewPr varScale="1">
        <p:scale>
          <a:sx n="113" d="100"/>
          <a:sy n="113" d="100"/>
        </p:scale>
        <p:origin x="68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tiff>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92EB1B-5444-5440-BD5B-04E8A94AF1A7}" type="datetimeFigureOut">
              <a:rPr lang="en-US" smtClean="0"/>
              <a:t>8/16/18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934E34-494B-8C4C-A6B5-1FC7182A8421}" type="slidenum">
              <a:rPr lang="en-US" smtClean="0"/>
              <a:t>‹#›</a:t>
            </a:fld>
            <a:endParaRPr lang="en-US"/>
          </a:p>
        </p:txBody>
      </p:sp>
    </p:spTree>
    <p:extLst>
      <p:ext uri="{BB962C8B-B14F-4D97-AF65-F5344CB8AC3E}">
        <p14:creationId xmlns:p14="http://schemas.microsoft.com/office/powerpoint/2010/main" val="11054331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Online labor markets are opening the playing field, enabling workers and employers to find transaction partners around the world, flexibly, on one’s own schedule. It is forecast that more than 50% of workers in the US will freelance by the year 2027.</a:t>
            </a:r>
          </a:p>
        </p:txBody>
      </p:sp>
      <p:sp>
        <p:nvSpPr>
          <p:cNvPr id="4" name="Slide Number Placeholder 3"/>
          <p:cNvSpPr>
            <a:spLocks noGrp="1"/>
          </p:cNvSpPr>
          <p:nvPr>
            <p:ph type="sldNum" sz="quarter" idx="10"/>
          </p:nvPr>
        </p:nvSpPr>
        <p:spPr/>
        <p:txBody>
          <a:bodyPr/>
          <a:lstStyle/>
          <a:p>
            <a:fld id="{00934E34-494B-8C4C-A6B5-1FC7182A8421}" type="slidenum">
              <a:rPr lang="en-US" smtClean="0"/>
              <a:t>2</a:t>
            </a:fld>
            <a:endParaRPr lang="en-US"/>
          </a:p>
        </p:txBody>
      </p:sp>
    </p:spTree>
    <p:extLst>
      <p:ext uri="{BB962C8B-B14F-4D97-AF65-F5344CB8AC3E}">
        <p14:creationId xmlns:p14="http://schemas.microsoft.com/office/powerpoint/2010/main" val="1372107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with the shift to an online medium, which enables geographically disparate transactions, we of course encounter a commensurate increase in information asymmetry problems. Individuals are transacting semi-anonymously, they are difficult to monitor and police, communication difficulties arise, etc. Numerous IT- and Policy-based solutions have been proposed to mitigate these issues, ranging from online reputation systems, to IT-based monitoring systems, to dispute + escrow services. </a:t>
            </a:r>
          </a:p>
          <a:p>
            <a:endParaRPr lang="en-US" dirty="0"/>
          </a:p>
          <a:p>
            <a:pPr marL="457200" indent="-457200" algn="l">
              <a:lnSpc>
                <a:spcPct val="120000"/>
              </a:lnSpc>
              <a:buFont typeface="Arial" panose="020B0604020202020204" pitchFamily="34" charset="0"/>
              <a:buChar char="•"/>
            </a:pPr>
            <a:r>
              <a:rPr lang="en-US" sz="1200" dirty="0">
                <a:latin typeface="+mn-lt"/>
              </a:rPr>
              <a:t>Idiosyncratic and complex </a:t>
            </a:r>
            <a:r>
              <a:rPr lang="en-US" sz="1100" dirty="0">
                <a:latin typeface="+mn-lt"/>
              </a:rPr>
              <a:t>(</a:t>
            </a:r>
            <a:r>
              <a:rPr lang="en-US" sz="1100" dirty="0" err="1">
                <a:latin typeface="+mn-lt"/>
              </a:rPr>
              <a:t>Snir</a:t>
            </a:r>
            <a:r>
              <a:rPr lang="en-US" sz="1100" dirty="0">
                <a:latin typeface="+mn-lt"/>
              </a:rPr>
              <a:t> and </a:t>
            </a:r>
            <a:r>
              <a:rPr lang="en-US" sz="1100" dirty="0" err="1">
                <a:latin typeface="+mn-lt"/>
              </a:rPr>
              <a:t>Hitt</a:t>
            </a:r>
            <a:r>
              <a:rPr lang="en-US" sz="1100" dirty="0">
                <a:latin typeface="+mn-lt"/>
              </a:rPr>
              <a:t> 2003)</a:t>
            </a:r>
          </a:p>
          <a:p>
            <a:pPr marL="457200" indent="-457200" algn="l">
              <a:lnSpc>
                <a:spcPct val="120000"/>
              </a:lnSpc>
              <a:buFont typeface="Arial" panose="020B0604020202020204" pitchFamily="34" charset="0"/>
              <a:buChar char="•"/>
            </a:pPr>
            <a:r>
              <a:rPr lang="en-US" sz="1200" dirty="0">
                <a:latin typeface="+mn-lt"/>
              </a:rPr>
              <a:t>Highly variable quality </a:t>
            </a:r>
            <a:r>
              <a:rPr lang="en-US" sz="1100" dirty="0">
                <a:latin typeface="+mn-lt"/>
              </a:rPr>
              <a:t>(Rust et al. 1999)</a:t>
            </a:r>
          </a:p>
          <a:p>
            <a:pPr marL="457200" indent="-457200" algn="l">
              <a:lnSpc>
                <a:spcPct val="120000"/>
              </a:lnSpc>
              <a:buFont typeface="Arial" panose="020B0604020202020204" pitchFamily="34" charset="0"/>
              <a:buChar char="•"/>
            </a:pPr>
            <a:r>
              <a:rPr lang="en-US" sz="1200" dirty="0">
                <a:latin typeface="+mn-lt"/>
              </a:rPr>
              <a:t>Non-contractible </a:t>
            </a:r>
            <a:r>
              <a:rPr lang="en-US" sz="1100" dirty="0">
                <a:latin typeface="+mn-lt"/>
              </a:rPr>
              <a:t>(Brynjolfsson and Smith 2000)</a:t>
            </a:r>
          </a:p>
          <a:p>
            <a:pPr marL="457200" indent="-457200" algn="l">
              <a:lnSpc>
                <a:spcPct val="120000"/>
              </a:lnSpc>
              <a:buFont typeface="Arial" panose="020B0604020202020204" pitchFamily="34" charset="0"/>
              <a:buChar char="•"/>
            </a:pPr>
            <a:r>
              <a:rPr lang="en-US" sz="1200" dirty="0">
                <a:latin typeface="+mn-lt"/>
              </a:rPr>
              <a:t>Can neither be perfectly described nor easily contracted </a:t>
            </a:r>
            <a:r>
              <a:rPr lang="en-US" sz="1100" dirty="0">
                <a:latin typeface="+mn-lt"/>
              </a:rPr>
              <a:t>(Spence 1973)</a:t>
            </a:r>
            <a:endParaRPr lang="en-US" sz="1200" dirty="0">
              <a:latin typeface="+mn-lt"/>
            </a:endParaRPr>
          </a:p>
          <a:p>
            <a:endParaRPr lang="en-US" dirty="0"/>
          </a:p>
        </p:txBody>
      </p:sp>
      <p:sp>
        <p:nvSpPr>
          <p:cNvPr id="4" name="Slide Number Placeholder 3"/>
          <p:cNvSpPr>
            <a:spLocks noGrp="1"/>
          </p:cNvSpPr>
          <p:nvPr>
            <p:ph type="sldNum" sz="quarter" idx="10"/>
          </p:nvPr>
        </p:nvSpPr>
        <p:spPr/>
        <p:txBody>
          <a:bodyPr/>
          <a:lstStyle/>
          <a:p>
            <a:fld id="{00934E34-494B-8C4C-A6B5-1FC7182A8421}" type="slidenum">
              <a:rPr lang="en-US" smtClean="0"/>
              <a:t>3</a:t>
            </a:fld>
            <a:endParaRPr lang="en-US"/>
          </a:p>
        </p:txBody>
      </p:sp>
    </p:spTree>
    <p:extLst>
      <p:ext uri="{BB962C8B-B14F-4D97-AF65-F5344CB8AC3E}">
        <p14:creationId xmlns:p14="http://schemas.microsoft.com/office/powerpoint/2010/main" val="1510606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labor platforms facilitate transactions of services, which are quite different from products.</a:t>
            </a:r>
          </a:p>
        </p:txBody>
      </p:sp>
      <p:sp>
        <p:nvSpPr>
          <p:cNvPr id="4" name="Slide Number Placeholder 3"/>
          <p:cNvSpPr>
            <a:spLocks noGrp="1"/>
          </p:cNvSpPr>
          <p:nvPr>
            <p:ph type="sldNum" sz="quarter" idx="10"/>
          </p:nvPr>
        </p:nvSpPr>
        <p:spPr/>
        <p:txBody>
          <a:bodyPr/>
          <a:lstStyle/>
          <a:p>
            <a:fld id="{C843F48C-CF5B-714F-B06A-B288C8198C11}" type="slidenum">
              <a:rPr lang="en-US" smtClean="0"/>
              <a:t>4</a:t>
            </a:fld>
            <a:endParaRPr lang="en-US"/>
          </a:p>
        </p:txBody>
      </p:sp>
    </p:spTree>
    <p:extLst>
      <p:ext uri="{BB962C8B-B14F-4D97-AF65-F5344CB8AC3E}">
        <p14:creationId xmlns:p14="http://schemas.microsoft.com/office/powerpoint/2010/main" val="18131580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Nonetheless, these markets face difficulties. They are characterized by the cold-start problem (people who lack reputation have a harder time getting a job), as shown by </a:t>
            </a:r>
            <a:r>
              <a:rPr lang="en-US" dirty="0" err="1"/>
              <a:t>Pallais</a:t>
            </a:r>
            <a:r>
              <a:rPr lang="en-US" dirty="0"/>
              <a:t> (2014), and employers (particularly inexperienced ones) exhibit hiring biases based on observable aspects of workers (e.g., proximity, gender), unrelated to individual workers’ ability. Employers rely on these features as heuristics for making good hiring decisions.</a:t>
            </a:r>
          </a:p>
        </p:txBody>
      </p:sp>
      <p:sp>
        <p:nvSpPr>
          <p:cNvPr id="4" name="Slide Number Placeholder 3"/>
          <p:cNvSpPr>
            <a:spLocks noGrp="1"/>
          </p:cNvSpPr>
          <p:nvPr>
            <p:ph type="sldNum" sz="quarter" idx="10"/>
          </p:nvPr>
        </p:nvSpPr>
        <p:spPr/>
        <p:txBody>
          <a:bodyPr/>
          <a:lstStyle/>
          <a:p>
            <a:fld id="{00934E34-494B-8C4C-A6B5-1FC7182A8421}" type="slidenum">
              <a:rPr lang="en-US" smtClean="0"/>
              <a:t>5</a:t>
            </a:fld>
            <a:endParaRPr lang="en-US"/>
          </a:p>
        </p:txBody>
      </p:sp>
    </p:spTree>
    <p:extLst>
      <p:ext uri="{BB962C8B-B14F-4D97-AF65-F5344CB8AC3E}">
        <p14:creationId xmlns:p14="http://schemas.microsoft.com/office/powerpoint/2010/main" val="8574895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discuss the two types of asymmetric information in online labor platforms and provide some definitions.</a:t>
            </a:r>
            <a:r>
              <a:rPr lang="zh-Hans" altLang="en-US" dirty="0"/>
              <a:t> </a:t>
            </a:r>
            <a:r>
              <a:rPr lang="en-US" altLang="zh-Hans" dirty="0"/>
              <a:t>Explain</a:t>
            </a:r>
            <a:r>
              <a:rPr lang="zh-Hans" altLang="en-US" dirty="0"/>
              <a:t> </a:t>
            </a:r>
            <a:r>
              <a:rPr lang="en-US" altLang="zh-Hans" dirty="0"/>
              <a:t>why</a:t>
            </a:r>
            <a:r>
              <a:rPr lang="zh-Hans" altLang="en-US" dirty="0"/>
              <a:t> </a:t>
            </a:r>
            <a:r>
              <a:rPr lang="en-US" altLang="zh-Hans" dirty="0"/>
              <a:t>each</a:t>
            </a:r>
            <a:r>
              <a:rPr lang="zh-Hans" altLang="en-US" dirty="0"/>
              <a:t> </a:t>
            </a:r>
            <a:r>
              <a:rPr lang="en-US" altLang="zh-Hans" dirty="0"/>
              <a:t>would</a:t>
            </a:r>
            <a:r>
              <a:rPr lang="zh-Hans" altLang="en-US" dirty="0"/>
              <a:t> </a:t>
            </a:r>
            <a:r>
              <a:rPr lang="en-US" altLang="zh-Hans" dirty="0"/>
              <a:t>be</a:t>
            </a:r>
            <a:r>
              <a:rPr lang="zh-Hans" altLang="en-US" dirty="0"/>
              <a:t> </a:t>
            </a:r>
            <a:r>
              <a:rPr lang="en-US" altLang="zh-Hans" dirty="0"/>
              <a:t>a</a:t>
            </a:r>
            <a:r>
              <a:rPr lang="zh-Hans" altLang="en-US" dirty="0"/>
              <a:t> </a:t>
            </a:r>
            <a:r>
              <a:rPr lang="en-US" altLang="zh-Hans" dirty="0"/>
              <a:t>serious</a:t>
            </a:r>
            <a:r>
              <a:rPr lang="zh-Hans" altLang="en-US" dirty="0"/>
              <a:t> </a:t>
            </a:r>
            <a:r>
              <a:rPr lang="en-US" altLang="zh-Hans" dirty="0"/>
              <a:t>problem</a:t>
            </a:r>
            <a:r>
              <a:rPr lang="zh-Hans" altLang="en-US" dirty="0"/>
              <a:t> </a:t>
            </a:r>
            <a:r>
              <a:rPr lang="en-US" altLang="zh-Hans" dirty="0"/>
              <a:t>in</a:t>
            </a:r>
            <a:r>
              <a:rPr lang="zh-Hans" altLang="en-US" dirty="0"/>
              <a:t> </a:t>
            </a:r>
            <a:r>
              <a:rPr lang="en-US" altLang="zh-Hans" dirty="0"/>
              <a:t>labor</a:t>
            </a:r>
            <a:r>
              <a:rPr lang="zh-Hans" altLang="en-US" dirty="0"/>
              <a:t> </a:t>
            </a:r>
            <a:r>
              <a:rPr lang="en-US" altLang="zh-Hans" dirty="0"/>
              <a:t>platforms.</a:t>
            </a:r>
          </a:p>
          <a:p>
            <a:endParaRPr lang="en-US" dirty="0"/>
          </a:p>
          <a:p>
            <a:r>
              <a:rPr lang="en-US" altLang="zh-Hans" dirty="0"/>
              <a:t>Workers</a:t>
            </a:r>
            <a:r>
              <a:rPr lang="zh-Hans" altLang="en-US" dirty="0"/>
              <a:t> </a:t>
            </a:r>
            <a:r>
              <a:rPr lang="en-US" altLang="zh-Hans" dirty="0"/>
              <a:t>and</a:t>
            </a:r>
            <a:r>
              <a:rPr lang="zh-Hans" altLang="en-US" dirty="0"/>
              <a:t> </a:t>
            </a:r>
            <a:r>
              <a:rPr lang="en-US" altLang="zh-Hans" dirty="0"/>
              <a:t>employers</a:t>
            </a:r>
            <a:r>
              <a:rPr lang="zh-Hans" altLang="en-US" dirty="0"/>
              <a:t> </a:t>
            </a:r>
            <a:r>
              <a:rPr lang="en-US" altLang="zh-Hans" dirty="0"/>
              <a:t>don’t</a:t>
            </a:r>
            <a:r>
              <a:rPr lang="zh-Hans" altLang="en-US" dirty="0"/>
              <a:t> </a:t>
            </a:r>
            <a:r>
              <a:rPr lang="en-US" altLang="zh-Hans" dirty="0"/>
              <a:t>know</a:t>
            </a:r>
            <a:r>
              <a:rPr lang="zh-Hans" altLang="en-US" dirty="0"/>
              <a:t> </a:t>
            </a:r>
            <a:r>
              <a:rPr lang="en-US" altLang="zh-Hans" dirty="0"/>
              <a:t>each</a:t>
            </a:r>
            <a:r>
              <a:rPr lang="zh-Hans" altLang="en-US" dirty="0"/>
              <a:t> </a:t>
            </a:r>
            <a:r>
              <a:rPr lang="en-US" altLang="zh-Hans" dirty="0"/>
              <a:t>other,</a:t>
            </a:r>
            <a:r>
              <a:rPr lang="zh-Hans" altLang="en-US" dirty="0"/>
              <a:t> </a:t>
            </a:r>
            <a:r>
              <a:rPr lang="en-US" altLang="zh-Hans" dirty="0"/>
              <a:t>no</a:t>
            </a:r>
            <a:r>
              <a:rPr lang="zh-Hans" altLang="en-US" dirty="0"/>
              <a:t> </a:t>
            </a:r>
            <a:r>
              <a:rPr lang="en-US" altLang="zh-Hans" dirty="0"/>
              <a:t>face</a:t>
            </a:r>
            <a:r>
              <a:rPr lang="zh-Hans" altLang="en-US" dirty="0"/>
              <a:t> </a:t>
            </a:r>
            <a:r>
              <a:rPr lang="en-US" altLang="zh-Hans" dirty="0"/>
              <a:t>to</a:t>
            </a:r>
            <a:r>
              <a:rPr lang="zh-Hans" altLang="en-US" dirty="0"/>
              <a:t> </a:t>
            </a:r>
            <a:r>
              <a:rPr lang="en-US" altLang="zh-Hans" dirty="0"/>
              <a:t>face</a:t>
            </a:r>
            <a:r>
              <a:rPr lang="zh-Hans" altLang="en-US" dirty="0"/>
              <a:t> </a:t>
            </a:r>
            <a:r>
              <a:rPr lang="en-US" altLang="zh-Hans" dirty="0"/>
              <a:t>interviews</a:t>
            </a:r>
            <a:endParaRPr lang="en-US" dirty="0"/>
          </a:p>
          <a:p>
            <a:r>
              <a:rPr lang="en-US" altLang="zh-Hans" dirty="0"/>
              <a:t>Geographically</a:t>
            </a:r>
            <a:r>
              <a:rPr lang="zh-Hans" altLang="en-US" dirty="0"/>
              <a:t> </a:t>
            </a:r>
            <a:r>
              <a:rPr lang="en-US" altLang="zh-Hans" dirty="0"/>
              <a:t>separated</a:t>
            </a:r>
            <a:endParaRPr lang="en-US" dirty="0"/>
          </a:p>
        </p:txBody>
      </p:sp>
      <p:sp>
        <p:nvSpPr>
          <p:cNvPr id="4" name="Slide Number Placeholder 3"/>
          <p:cNvSpPr>
            <a:spLocks noGrp="1"/>
          </p:cNvSpPr>
          <p:nvPr>
            <p:ph type="sldNum" sz="quarter" idx="10"/>
          </p:nvPr>
        </p:nvSpPr>
        <p:spPr/>
        <p:txBody>
          <a:bodyPr/>
          <a:lstStyle/>
          <a:p>
            <a:fld id="{C843F48C-CF5B-714F-B06A-B288C8198C11}" type="slidenum">
              <a:rPr lang="en-US" smtClean="0"/>
              <a:t>6</a:t>
            </a:fld>
            <a:endParaRPr lang="en-US"/>
          </a:p>
        </p:txBody>
      </p:sp>
    </p:spTree>
    <p:extLst>
      <p:ext uri="{BB962C8B-B14F-4D97-AF65-F5344CB8AC3E}">
        <p14:creationId xmlns:p14="http://schemas.microsoft.com/office/powerpoint/2010/main" val="3357743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of these prior IT and Policy features / interventions have received academic attention. Here, we build on that literature, considering an IT-based solution that is a great deal simpler: direct-messaging systems.</a:t>
            </a:r>
          </a:p>
          <a:p>
            <a:endParaRPr lang="en-US" dirty="0"/>
          </a:p>
          <a:p>
            <a:r>
              <a:rPr lang="en-US" dirty="0"/>
              <a:t>Employers post their jobs, with some criteria / details, such as timelines, rough budget and so on, and invite bids from workers. Upon entering a bid, any worker has the option to message the potential employer, to provide more information, or just to say hello.</a:t>
            </a:r>
          </a:p>
        </p:txBody>
      </p:sp>
      <p:sp>
        <p:nvSpPr>
          <p:cNvPr id="4" name="Slide Number Placeholder 3"/>
          <p:cNvSpPr>
            <a:spLocks noGrp="1"/>
          </p:cNvSpPr>
          <p:nvPr>
            <p:ph type="sldNum" sz="quarter" idx="10"/>
          </p:nvPr>
        </p:nvSpPr>
        <p:spPr/>
        <p:txBody>
          <a:bodyPr/>
          <a:lstStyle/>
          <a:p>
            <a:fld id="{00934E34-494B-8C4C-A6B5-1FC7182A8421}" type="slidenum">
              <a:rPr lang="en-US" smtClean="0"/>
              <a:t>8</a:t>
            </a:fld>
            <a:endParaRPr lang="en-US"/>
          </a:p>
        </p:txBody>
      </p:sp>
    </p:spTree>
    <p:extLst>
      <p:ext uri="{BB962C8B-B14F-4D97-AF65-F5344CB8AC3E}">
        <p14:creationId xmlns:p14="http://schemas.microsoft.com/office/powerpoint/2010/main" val="259429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 LIWC to calculate clout and authenticity measures from the text of messages. LIWC is a pretty well established text-analysis tool, which codes features of text based on matching keywords to dictionaries.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calculate typos using the Python </a:t>
            </a:r>
            <a:r>
              <a:rPr lang="en-US" dirty="0" err="1"/>
              <a:t>PyEnchant</a:t>
            </a:r>
            <a:r>
              <a:rPr lang="en-US" dirty="0"/>
              <a:t> package. </a:t>
            </a:r>
            <a:r>
              <a:rPr lang="en-US" sz="1200" kern="1200" dirty="0">
                <a:solidFill>
                  <a:schemeClr val="tx1"/>
                </a:solidFill>
                <a:effectLst/>
                <a:latin typeface="+mn-lt"/>
                <a:ea typeface="+mn-ea"/>
                <a:cs typeface="+mn-cs"/>
              </a:rPr>
              <a:t>To avoid false positives, we exclude any job-related keywords that are typically not in a standard dictionary (e.g., PHP, JSP) from our analysis, which may be specialized terminology that would likely be flagged as a typographical error. Additionally, we print out the top 200 most common typos and manually inspect the results to filter out incorrectly identified typos, e.g., brand names, common acronyms. Finally, a research assistant manually inspected a random set of 100 communication records, to ensure that there were no false positives. </a:t>
            </a:r>
            <a:endParaRPr lang="en-US" dirty="0"/>
          </a:p>
        </p:txBody>
      </p:sp>
      <p:sp>
        <p:nvSpPr>
          <p:cNvPr id="4" name="Slide Number Placeholder 3"/>
          <p:cNvSpPr>
            <a:spLocks noGrp="1"/>
          </p:cNvSpPr>
          <p:nvPr>
            <p:ph type="sldNum" sz="quarter" idx="10"/>
          </p:nvPr>
        </p:nvSpPr>
        <p:spPr/>
        <p:txBody>
          <a:bodyPr/>
          <a:lstStyle/>
          <a:p>
            <a:fld id="{00934E34-494B-8C4C-A6B5-1FC7182A8421}" type="slidenum">
              <a:rPr lang="en-US" smtClean="0"/>
              <a:t>12</a:t>
            </a:fld>
            <a:endParaRPr lang="en-US"/>
          </a:p>
        </p:txBody>
      </p:sp>
    </p:spTree>
    <p:extLst>
      <p:ext uri="{BB962C8B-B14F-4D97-AF65-F5344CB8AC3E}">
        <p14:creationId xmlns:p14="http://schemas.microsoft.com/office/powerpoint/2010/main" val="697421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DV = hired.</a:t>
            </a:r>
          </a:p>
          <a:p>
            <a:endParaRPr lang="en-US" dirty="0"/>
          </a:p>
          <a:p>
            <a:r>
              <a:rPr lang="en-US" dirty="0"/>
              <a:t>Instrumenting for messaging behavior with last message attempt employer open / ignore decision indicates messaging raises probability of hiring by 5%. Note that baseline hiring rate is 7.6% (7.6% of bids result in being hired).</a:t>
            </a:r>
          </a:p>
          <a:p>
            <a:endParaRPr lang="en-US" dirty="0"/>
          </a:p>
          <a:p>
            <a:endParaRPr lang="en-US" dirty="0"/>
          </a:p>
        </p:txBody>
      </p:sp>
      <p:sp>
        <p:nvSpPr>
          <p:cNvPr id="4" name="Slide Number Placeholder 3"/>
          <p:cNvSpPr>
            <a:spLocks noGrp="1"/>
          </p:cNvSpPr>
          <p:nvPr>
            <p:ph type="sldNum" sz="quarter" idx="10"/>
          </p:nvPr>
        </p:nvSpPr>
        <p:spPr/>
        <p:txBody>
          <a:bodyPr/>
          <a:lstStyle/>
          <a:p>
            <a:fld id="{00934E34-494B-8C4C-A6B5-1FC7182A8421}" type="slidenum">
              <a:rPr lang="en-US" smtClean="0"/>
              <a:t>16</a:t>
            </a:fld>
            <a:endParaRPr lang="en-US"/>
          </a:p>
        </p:txBody>
      </p:sp>
    </p:spTree>
    <p:extLst>
      <p:ext uri="{BB962C8B-B14F-4D97-AF65-F5344CB8AC3E}">
        <p14:creationId xmlns:p14="http://schemas.microsoft.com/office/powerpoint/2010/main" val="38748952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evaluate the pipe and prism mechanisms. Here, the content-based feature effects are reflective of pipe, and the interactions with features that typically induce bias (distance and reputation volume) are intended to provide evidence of prism effects. </a:t>
            </a:r>
          </a:p>
          <a:p>
            <a:endParaRPr lang="en-US" dirty="0"/>
          </a:p>
          <a:p>
            <a:r>
              <a:rPr lang="en-US" dirty="0"/>
              <a:t>When </a:t>
            </a:r>
            <a:r>
              <a:rPr lang="en-US" dirty="0" err="1"/>
              <a:t>workerMessage</a:t>
            </a:r>
            <a:r>
              <a:rPr lang="en-US" dirty="0"/>
              <a:t> = 0, we impute average values for the content features. Per Allison (2002, </a:t>
            </a:r>
            <a:r>
              <a:rPr lang="en-US" dirty="0" err="1"/>
              <a:t>pg</a:t>
            </a:r>
            <a:r>
              <a:rPr lang="en-US" dirty="0"/>
              <a:t> 87, note 4), this does not bias our estimates, because the values are not missing; rather, they are undefined. </a:t>
            </a:r>
          </a:p>
        </p:txBody>
      </p:sp>
      <p:sp>
        <p:nvSpPr>
          <p:cNvPr id="4" name="Slide Number Placeholder 3"/>
          <p:cNvSpPr>
            <a:spLocks noGrp="1"/>
          </p:cNvSpPr>
          <p:nvPr>
            <p:ph type="sldNum" sz="quarter" idx="10"/>
          </p:nvPr>
        </p:nvSpPr>
        <p:spPr/>
        <p:txBody>
          <a:bodyPr/>
          <a:lstStyle/>
          <a:p>
            <a:fld id="{00934E34-494B-8C4C-A6B5-1FC7182A8421}" type="slidenum">
              <a:rPr lang="en-US" smtClean="0"/>
              <a:t>18</a:t>
            </a:fld>
            <a:endParaRPr lang="en-US"/>
          </a:p>
        </p:txBody>
      </p:sp>
    </p:spTree>
    <p:extLst>
      <p:ext uri="{BB962C8B-B14F-4D97-AF65-F5344CB8AC3E}">
        <p14:creationId xmlns:p14="http://schemas.microsoft.com/office/powerpoint/2010/main" val="1677054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C242E-DB89-524C-A580-E1B05004CC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BF7C04-5DD9-784D-8380-4BF963AEC6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B3220F-2796-0143-847F-22412EB25CA1}"/>
              </a:ext>
            </a:extLst>
          </p:cNvPr>
          <p:cNvSpPr>
            <a:spLocks noGrp="1"/>
          </p:cNvSpPr>
          <p:nvPr>
            <p:ph type="dt" sz="half" idx="10"/>
          </p:nvPr>
        </p:nvSpPr>
        <p:spPr/>
        <p:txBody>
          <a:bodyPr/>
          <a:lstStyle/>
          <a:p>
            <a:fld id="{B8A87472-596C-A449-86F1-3DD7D16BD906}" type="datetimeFigureOut">
              <a:rPr lang="en-US" smtClean="0"/>
              <a:t>8/16/18</a:t>
            </a:fld>
            <a:endParaRPr lang="en-US"/>
          </a:p>
        </p:txBody>
      </p:sp>
      <p:sp>
        <p:nvSpPr>
          <p:cNvPr id="5" name="Footer Placeholder 4">
            <a:extLst>
              <a:ext uri="{FF2B5EF4-FFF2-40B4-BE49-F238E27FC236}">
                <a16:creationId xmlns:a16="http://schemas.microsoft.com/office/drawing/2014/main" id="{B1897FA5-A5AD-F347-A464-6BF120427B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18459C-B6F0-2B45-AB5F-557BB2FD66E4}"/>
              </a:ext>
            </a:extLst>
          </p:cNvPr>
          <p:cNvSpPr>
            <a:spLocks noGrp="1"/>
          </p:cNvSpPr>
          <p:nvPr>
            <p:ph type="sldNum" sz="quarter" idx="12"/>
          </p:nvPr>
        </p:nvSpPr>
        <p:spPr/>
        <p:txBody>
          <a:bodyPr/>
          <a:lstStyle/>
          <a:p>
            <a:fld id="{62D66E35-1CAC-464B-B110-3F9F2C961855}" type="slidenum">
              <a:rPr lang="en-US" smtClean="0"/>
              <a:t>‹#›</a:t>
            </a:fld>
            <a:endParaRPr lang="en-US"/>
          </a:p>
        </p:txBody>
      </p:sp>
    </p:spTree>
    <p:extLst>
      <p:ext uri="{BB962C8B-B14F-4D97-AF65-F5344CB8AC3E}">
        <p14:creationId xmlns:p14="http://schemas.microsoft.com/office/powerpoint/2010/main" val="29276528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30233-6829-8842-9647-75946B8B5D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3CA4F8-E834-ED42-9489-DD9126FEE71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599D35-4315-DA49-84EB-0FE338FEBF6A}"/>
              </a:ext>
            </a:extLst>
          </p:cNvPr>
          <p:cNvSpPr>
            <a:spLocks noGrp="1"/>
          </p:cNvSpPr>
          <p:nvPr>
            <p:ph type="dt" sz="half" idx="10"/>
          </p:nvPr>
        </p:nvSpPr>
        <p:spPr/>
        <p:txBody>
          <a:bodyPr/>
          <a:lstStyle/>
          <a:p>
            <a:fld id="{B8A87472-596C-A449-86F1-3DD7D16BD906}" type="datetimeFigureOut">
              <a:rPr lang="en-US" smtClean="0"/>
              <a:t>8/16/18</a:t>
            </a:fld>
            <a:endParaRPr lang="en-US"/>
          </a:p>
        </p:txBody>
      </p:sp>
      <p:sp>
        <p:nvSpPr>
          <p:cNvPr id="5" name="Footer Placeholder 4">
            <a:extLst>
              <a:ext uri="{FF2B5EF4-FFF2-40B4-BE49-F238E27FC236}">
                <a16:creationId xmlns:a16="http://schemas.microsoft.com/office/drawing/2014/main" id="{09804002-9164-8042-BE96-07F0341E8A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F222D4-21F7-F845-8ABE-8CFE6B382A19}"/>
              </a:ext>
            </a:extLst>
          </p:cNvPr>
          <p:cNvSpPr>
            <a:spLocks noGrp="1"/>
          </p:cNvSpPr>
          <p:nvPr>
            <p:ph type="sldNum" sz="quarter" idx="12"/>
          </p:nvPr>
        </p:nvSpPr>
        <p:spPr/>
        <p:txBody>
          <a:bodyPr/>
          <a:lstStyle/>
          <a:p>
            <a:fld id="{62D66E35-1CAC-464B-B110-3F9F2C961855}" type="slidenum">
              <a:rPr lang="en-US" smtClean="0"/>
              <a:t>‹#›</a:t>
            </a:fld>
            <a:endParaRPr lang="en-US"/>
          </a:p>
        </p:txBody>
      </p:sp>
    </p:spTree>
    <p:extLst>
      <p:ext uri="{BB962C8B-B14F-4D97-AF65-F5344CB8AC3E}">
        <p14:creationId xmlns:p14="http://schemas.microsoft.com/office/powerpoint/2010/main" val="2748917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A71F1B-8DBC-1D43-875C-A8F12FDA4B3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4179F74-9744-FE42-9125-EE01563417C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66D521-944B-1A47-9E5F-E6A4476548C5}"/>
              </a:ext>
            </a:extLst>
          </p:cNvPr>
          <p:cNvSpPr>
            <a:spLocks noGrp="1"/>
          </p:cNvSpPr>
          <p:nvPr>
            <p:ph type="dt" sz="half" idx="10"/>
          </p:nvPr>
        </p:nvSpPr>
        <p:spPr/>
        <p:txBody>
          <a:bodyPr/>
          <a:lstStyle/>
          <a:p>
            <a:fld id="{B8A87472-596C-A449-86F1-3DD7D16BD906}" type="datetimeFigureOut">
              <a:rPr lang="en-US" smtClean="0"/>
              <a:t>8/16/18</a:t>
            </a:fld>
            <a:endParaRPr lang="en-US"/>
          </a:p>
        </p:txBody>
      </p:sp>
      <p:sp>
        <p:nvSpPr>
          <p:cNvPr id="5" name="Footer Placeholder 4">
            <a:extLst>
              <a:ext uri="{FF2B5EF4-FFF2-40B4-BE49-F238E27FC236}">
                <a16:creationId xmlns:a16="http://schemas.microsoft.com/office/drawing/2014/main" id="{4FA4265F-183F-DC4E-B681-E6BB81D72E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87156D-B681-284C-8A77-6561A8FD7321}"/>
              </a:ext>
            </a:extLst>
          </p:cNvPr>
          <p:cNvSpPr>
            <a:spLocks noGrp="1"/>
          </p:cNvSpPr>
          <p:nvPr>
            <p:ph type="sldNum" sz="quarter" idx="12"/>
          </p:nvPr>
        </p:nvSpPr>
        <p:spPr/>
        <p:txBody>
          <a:bodyPr/>
          <a:lstStyle/>
          <a:p>
            <a:fld id="{62D66E35-1CAC-464B-B110-3F9F2C961855}" type="slidenum">
              <a:rPr lang="en-US" smtClean="0"/>
              <a:t>‹#›</a:t>
            </a:fld>
            <a:endParaRPr lang="en-US"/>
          </a:p>
        </p:txBody>
      </p:sp>
    </p:spTree>
    <p:extLst>
      <p:ext uri="{BB962C8B-B14F-4D97-AF65-F5344CB8AC3E}">
        <p14:creationId xmlns:p14="http://schemas.microsoft.com/office/powerpoint/2010/main" val="4235830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 Content">
    <p:spTree>
      <p:nvGrpSpPr>
        <p:cNvPr id="1" name=""/>
        <p:cNvGrpSpPr/>
        <p:nvPr/>
      </p:nvGrpSpPr>
      <p:grpSpPr>
        <a:xfrm>
          <a:off x="0" y="0"/>
          <a:ext cx="0" cy="0"/>
          <a:chOff x="0" y="0"/>
          <a:chExt cx="0" cy="0"/>
        </a:xfrm>
      </p:grpSpPr>
      <p:sp>
        <p:nvSpPr>
          <p:cNvPr id="14" name="Text Placeholder 13"/>
          <p:cNvSpPr>
            <a:spLocks noGrp="1"/>
          </p:cNvSpPr>
          <p:nvPr>
            <p:ph type="body" sz="quarter" idx="11" hasCustomPrompt="1"/>
          </p:nvPr>
        </p:nvSpPr>
        <p:spPr>
          <a:xfrm>
            <a:off x="613833" y="117520"/>
            <a:ext cx="10966451" cy="1076281"/>
          </a:xfrm>
          <a:prstGeom prst="rect">
            <a:avLst/>
          </a:prstGeom>
        </p:spPr>
        <p:txBody>
          <a:bodyPr vert="horz" anchor="ctr"/>
          <a:lstStyle>
            <a:lvl1pPr marL="0" indent="0" algn="ctr">
              <a:lnSpc>
                <a:spcPct val="80000"/>
              </a:lnSpc>
              <a:buNone/>
              <a:defRPr sz="3733" baseline="0">
                <a:latin typeface="+mj-lt"/>
              </a:defRPr>
            </a:lvl1pPr>
            <a:lvl2pPr>
              <a:defRPr sz="3733"/>
            </a:lvl2pPr>
            <a:lvl3pPr>
              <a:defRPr sz="3733"/>
            </a:lvl3pPr>
            <a:lvl4pPr>
              <a:defRPr sz="3733"/>
            </a:lvl4pPr>
            <a:lvl5pPr>
              <a:defRPr sz="3733"/>
            </a:lvl5pPr>
          </a:lstStyle>
          <a:p>
            <a:pPr lvl="0"/>
            <a:r>
              <a:rPr lang="en-US" dirty="0"/>
              <a:t>Title</a:t>
            </a:r>
          </a:p>
        </p:txBody>
      </p:sp>
      <p:sp>
        <p:nvSpPr>
          <p:cNvPr id="3" name="Content Placeholder 2"/>
          <p:cNvSpPr>
            <a:spLocks noGrp="1"/>
          </p:cNvSpPr>
          <p:nvPr>
            <p:ph sz="quarter" idx="12" hasCustomPrompt="1"/>
          </p:nvPr>
        </p:nvSpPr>
        <p:spPr>
          <a:xfrm>
            <a:off x="613833" y="1318684"/>
            <a:ext cx="10966451" cy="4978400"/>
          </a:xfrm>
          <a:prstGeom prst="rect">
            <a:avLst/>
          </a:prstGeom>
        </p:spPr>
        <p:txBody>
          <a:bodyPr vert="horz"/>
          <a:lstStyle>
            <a:lvl1pPr marL="0" indent="0">
              <a:buFontTx/>
              <a:buNone/>
              <a:defRPr sz="2933" baseline="0">
                <a:solidFill>
                  <a:schemeClr val="tx1">
                    <a:lumMod val="75000"/>
                    <a:lumOff val="25000"/>
                  </a:schemeClr>
                </a:solidFill>
              </a:defRPr>
            </a:lvl1pPr>
            <a:lvl2pPr marL="609594" indent="0">
              <a:buFontTx/>
              <a:buNone/>
              <a:defRPr sz="3733">
                <a:solidFill>
                  <a:schemeClr val="tx1">
                    <a:lumMod val="90000"/>
                    <a:lumOff val="10000"/>
                  </a:schemeClr>
                </a:solidFill>
              </a:defRPr>
            </a:lvl2pPr>
            <a:lvl3pPr marL="1219188" indent="0">
              <a:buFontTx/>
              <a:buNone/>
              <a:defRPr sz="3733">
                <a:solidFill>
                  <a:schemeClr val="tx1">
                    <a:lumMod val="90000"/>
                    <a:lumOff val="10000"/>
                  </a:schemeClr>
                </a:solidFill>
              </a:defRPr>
            </a:lvl3pPr>
            <a:lvl4pPr marL="1828782" indent="0">
              <a:buFontTx/>
              <a:buNone/>
              <a:defRPr sz="3733">
                <a:solidFill>
                  <a:schemeClr val="tx1">
                    <a:lumMod val="90000"/>
                    <a:lumOff val="10000"/>
                  </a:schemeClr>
                </a:solidFill>
              </a:defRPr>
            </a:lvl4pPr>
            <a:lvl5pPr marL="2438376" indent="0">
              <a:buFontTx/>
              <a:buNone/>
              <a:defRPr sz="3733">
                <a:solidFill>
                  <a:schemeClr val="tx1">
                    <a:lumMod val="90000"/>
                    <a:lumOff val="10000"/>
                  </a:schemeClr>
                </a:solidFill>
              </a:defRPr>
            </a:lvl5pPr>
          </a:lstStyle>
          <a:p>
            <a:pPr lvl="0"/>
            <a:r>
              <a:rPr lang="en-US" dirty="0"/>
              <a:t>Write text or add graphics here. </a:t>
            </a:r>
            <a:br>
              <a:rPr lang="en-US" dirty="0"/>
            </a:br>
            <a:br>
              <a:rPr lang="en-US" dirty="0"/>
            </a:br>
            <a:r>
              <a:rPr lang="en-US" dirty="0"/>
              <a:t>Remember to leave space for hand-written or drawn elements you wish to add using the smart podium during recording.</a:t>
            </a:r>
          </a:p>
        </p:txBody>
      </p:sp>
      <p:cxnSp>
        <p:nvCxnSpPr>
          <p:cNvPr id="5" name="Straight Connector 4"/>
          <p:cNvCxnSpPr/>
          <p:nvPr userDrawn="1"/>
        </p:nvCxnSpPr>
        <p:spPr>
          <a:xfrm>
            <a:off x="3577003" y="1214861"/>
            <a:ext cx="5033764" cy="0"/>
          </a:xfrm>
          <a:prstGeom prst="line">
            <a:avLst/>
          </a:prstGeom>
          <a:ln w="60325">
            <a:solidFill>
              <a:srgbClr val="FFA50D"/>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9066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395FF-83A2-E54D-A6C1-0C34B45F1A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32CACB-0771-5141-B16E-E4B8686A108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FDD7AB-9FD9-1A4B-8CB1-EF3E3422A988}"/>
              </a:ext>
            </a:extLst>
          </p:cNvPr>
          <p:cNvSpPr>
            <a:spLocks noGrp="1"/>
          </p:cNvSpPr>
          <p:nvPr>
            <p:ph type="dt" sz="half" idx="10"/>
          </p:nvPr>
        </p:nvSpPr>
        <p:spPr/>
        <p:txBody>
          <a:bodyPr/>
          <a:lstStyle/>
          <a:p>
            <a:fld id="{B8A87472-596C-A449-86F1-3DD7D16BD906}" type="datetimeFigureOut">
              <a:rPr lang="en-US" smtClean="0"/>
              <a:t>8/16/18</a:t>
            </a:fld>
            <a:endParaRPr lang="en-US"/>
          </a:p>
        </p:txBody>
      </p:sp>
      <p:sp>
        <p:nvSpPr>
          <p:cNvPr id="5" name="Footer Placeholder 4">
            <a:extLst>
              <a:ext uri="{FF2B5EF4-FFF2-40B4-BE49-F238E27FC236}">
                <a16:creationId xmlns:a16="http://schemas.microsoft.com/office/drawing/2014/main" id="{601D7728-1FD6-5744-8DC3-7859CA5A1D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FB159F-0F6D-7847-9386-7E92622C918F}"/>
              </a:ext>
            </a:extLst>
          </p:cNvPr>
          <p:cNvSpPr>
            <a:spLocks noGrp="1"/>
          </p:cNvSpPr>
          <p:nvPr>
            <p:ph type="sldNum" sz="quarter" idx="12"/>
          </p:nvPr>
        </p:nvSpPr>
        <p:spPr/>
        <p:txBody>
          <a:bodyPr/>
          <a:lstStyle/>
          <a:p>
            <a:fld id="{62D66E35-1CAC-464B-B110-3F9F2C961855}" type="slidenum">
              <a:rPr lang="en-US" smtClean="0"/>
              <a:t>‹#›</a:t>
            </a:fld>
            <a:endParaRPr lang="en-US"/>
          </a:p>
        </p:txBody>
      </p:sp>
    </p:spTree>
    <p:extLst>
      <p:ext uri="{BB962C8B-B14F-4D97-AF65-F5344CB8AC3E}">
        <p14:creationId xmlns:p14="http://schemas.microsoft.com/office/powerpoint/2010/main" val="27265207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2DDD8-9730-9B43-B2F4-961A019DE42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E64B74-CCCB-6A49-BEBB-6AA117332B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5DEE9C2-3DFC-134E-9FD7-21BA85E86F70}"/>
              </a:ext>
            </a:extLst>
          </p:cNvPr>
          <p:cNvSpPr>
            <a:spLocks noGrp="1"/>
          </p:cNvSpPr>
          <p:nvPr>
            <p:ph type="dt" sz="half" idx="10"/>
          </p:nvPr>
        </p:nvSpPr>
        <p:spPr/>
        <p:txBody>
          <a:bodyPr/>
          <a:lstStyle/>
          <a:p>
            <a:fld id="{B8A87472-596C-A449-86F1-3DD7D16BD906}" type="datetimeFigureOut">
              <a:rPr lang="en-US" smtClean="0"/>
              <a:t>8/16/18</a:t>
            </a:fld>
            <a:endParaRPr lang="en-US"/>
          </a:p>
        </p:txBody>
      </p:sp>
      <p:sp>
        <p:nvSpPr>
          <p:cNvPr id="5" name="Footer Placeholder 4">
            <a:extLst>
              <a:ext uri="{FF2B5EF4-FFF2-40B4-BE49-F238E27FC236}">
                <a16:creationId xmlns:a16="http://schemas.microsoft.com/office/drawing/2014/main" id="{F08E6490-8824-4E4E-ADF7-9CBADB3902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9ADA1E-56A3-A649-9D37-5F49333789EE}"/>
              </a:ext>
            </a:extLst>
          </p:cNvPr>
          <p:cNvSpPr>
            <a:spLocks noGrp="1"/>
          </p:cNvSpPr>
          <p:nvPr>
            <p:ph type="sldNum" sz="quarter" idx="12"/>
          </p:nvPr>
        </p:nvSpPr>
        <p:spPr/>
        <p:txBody>
          <a:bodyPr/>
          <a:lstStyle/>
          <a:p>
            <a:fld id="{62D66E35-1CAC-464B-B110-3F9F2C961855}" type="slidenum">
              <a:rPr lang="en-US" smtClean="0"/>
              <a:t>‹#›</a:t>
            </a:fld>
            <a:endParaRPr lang="en-US"/>
          </a:p>
        </p:txBody>
      </p:sp>
    </p:spTree>
    <p:extLst>
      <p:ext uri="{BB962C8B-B14F-4D97-AF65-F5344CB8AC3E}">
        <p14:creationId xmlns:p14="http://schemas.microsoft.com/office/powerpoint/2010/main" val="32459125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6AE1F-633C-DC40-A0DD-A9C905A5CB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E33112-3689-DC44-AA80-4B4A6E42228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D03CE5-2356-8D41-B54F-B51432CED09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6CBE17-52F1-5148-805D-5D99F6D87F30}"/>
              </a:ext>
            </a:extLst>
          </p:cNvPr>
          <p:cNvSpPr>
            <a:spLocks noGrp="1"/>
          </p:cNvSpPr>
          <p:nvPr>
            <p:ph type="dt" sz="half" idx="10"/>
          </p:nvPr>
        </p:nvSpPr>
        <p:spPr/>
        <p:txBody>
          <a:bodyPr/>
          <a:lstStyle/>
          <a:p>
            <a:fld id="{B8A87472-596C-A449-86F1-3DD7D16BD906}" type="datetimeFigureOut">
              <a:rPr lang="en-US" smtClean="0"/>
              <a:t>8/16/18</a:t>
            </a:fld>
            <a:endParaRPr lang="en-US"/>
          </a:p>
        </p:txBody>
      </p:sp>
      <p:sp>
        <p:nvSpPr>
          <p:cNvPr id="6" name="Footer Placeholder 5">
            <a:extLst>
              <a:ext uri="{FF2B5EF4-FFF2-40B4-BE49-F238E27FC236}">
                <a16:creationId xmlns:a16="http://schemas.microsoft.com/office/drawing/2014/main" id="{A7DB0290-7289-984A-8A78-C4BCF6BDA2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690418-EE5E-954D-8580-FB772B2192F5}"/>
              </a:ext>
            </a:extLst>
          </p:cNvPr>
          <p:cNvSpPr>
            <a:spLocks noGrp="1"/>
          </p:cNvSpPr>
          <p:nvPr>
            <p:ph type="sldNum" sz="quarter" idx="12"/>
          </p:nvPr>
        </p:nvSpPr>
        <p:spPr/>
        <p:txBody>
          <a:bodyPr/>
          <a:lstStyle/>
          <a:p>
            <a:fld id="{62D66E35-1CAC-464B-B110-3F9F2C961855}" type="slidenum">
              <a:rPr lang="en-US" smtClean="0"/>
              <a:t>‹#›</a:t>
            </a:fld>
            <a:endParaRPr lang="en-US"/>
          </a:p>
        </p:txBody>
      </p:sp>
    </p:spTree>
    <p:extLst>
      <p:ext uri="{BB962C8B-B14F-4D97-AF65-F5344CB8AC3E}">
        <p14:creationId xmlns:p14="http://schemas.microsoft.com/office/powerpoint/2010/main" val="17542454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A6EFB-933F-5E41-AD99-9532E15875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A962B66-D09A-B143-AF26-552BE1A687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2046E83-F461-F548-B849-C86A18D5976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B01EB5-EC36-2A4D-BE5E-DDDA4EAE20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CADCEA6-4A94-C04A-85FE-38B873FE6C7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B3DED16-200C-E54A-8286-5558301E684B}"/>
              </a:ext>
            </a:extLst>
          </p:cNvPr>
          <p:cNvSpPr>
            <a:spLocks noGrp="1"/>
          </p:cNvSpPr>
          <p:nvPr>
            <p:ph type="dt" sz="half" idx="10"/>
          </p:nvPr>
        </p:nvSpPr>
        <p:spPr/>
        <p:txBody>
          <a:bodyPr/>
          <a:lstStyle/>
          <a:p>
            <a:fld id="{B8A87472-596C-A449-86F1-3DD7D16BD906}" type="datetimeFigureOut">
              <a:rPr lang="en-US" smtClean="0"/>
              <a:t>8/16/18</a:t>
            </a:fld>
            <a:endParaRPr lang="en-US"/>
          </a:p>
        </p:txBody>
      </p:sp>
      <p:sp>
        <p:nvSpPr>
          <p:cNvPr id="8" name="Footer Placeholder 7">
            <a:extLst>
              <a:ext uri="{FF2B5EF4-FFF2-40B4-BE49-F238E27FC236}">
                <a16:creationId xmlns:a16="http://schemas.microsoft.com/office/drawing/2014/main" id="{312FAB4F-9775-1349-8EC1-67D1E6A938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0F3CFF8-A6C2-5142-A0AA-F542760E1A8C}"/>
              </a:ext>
            </a:extLst>
          </p:cNvPr>
          <p:cNvSpPr>
            <a:spLocks noGrp="1"/>
          </p:cNvSpPr>
          <p:nvPr>
            <p:ph type="sldNum" sz="quarter" idx="12"/>
          </p:nvPr>
        </p:nvSpPr>
        <p:spPr/>
        <p:txBody>
          <a:bodyPr/>
          <a:lstStyle/>
          <a:p>
            <a:fld id="{62D66E35-1CAC-464B-B110-3F9F2C961855}" type="slidenum">
              <a:rPr lang="en-US" smtClean="0"/>
              <a:t>‹#›</a:t>
            </a:fld>
            <a:endParaRPr lang="en-US"/>
          </a:p>
        </p:txBody>
      </p:sp>
    </p:spTree>
    <p:extLst>
      <p:ext uri="{BB962C8B-B14F-4D97-AF65-F5344CB8AC3E}">
        <p14:creationId xmlns:p14="http://schemas.microsoft.com/office/powerpoint/2010/main" val="13777322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1CEC4-7A5A-1E48-8B33-5603D80A05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A21E3E6-FB13-9942-BA71-2D1678195420}"/>
              </a:ext>
            </a:extLst>
          </p:cNvPr>
          <p:cNvSpPr>
            <a:spLocks noGrp="1"/>
          </p:cNvSpPr>
          <p:nvPr>
            <p:ph type="dt" sz="half" idx="10"/>
          </p:nvPr>
        </p:nvSpPr>
        <p:spPr/>
        <p:txBody>
          <a:bodyPr/>
          <a:lstStyle/>
          <a:p>
            <a:fld id="{B8A87472-596C-A449-86F1-3DD7D16BD906}" type="datetimeFigureOut">
              <a:rPr lang="en-US" smtClean="0"/>
              <a:t>8/16/18</a:t>
            </a:fld>
            <a:endParaRPr lang="en-US"/>
          </a:p>
        </p:txBody>
      </p:sp>
      <p:sp>
        <p:nvSpPr>
          <p:cNvPr id="4" name="Footer Placeholder 3">
            <a:extLst>
              <a:ext uri="{FF2B5EF4-FFF2-40B4-BE49-F238E27FC236}">
                <a16:creationId xmlns:a16="http://schemas.microsoft.com/office/drawing/2014/main" id="{8AF1756A-B443-2749-96A7-BACBCDF667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62B88CA-2F0B-A941-87B1-58D437E68BFA}"/>
              </a:ext>
            </a:extLst>
          </p:cNvPr>
          <p:cNvSpPr>
            <a:spLocks noGrp="1"/>
          </p:cNvSpPr>
          <p:nvPr>
            <p:ph type="sldNum" sz="quarter" idx="12"/>
          </p:nvPr>
        </p:nvSpPr>
        <p:spPr/>
        <p:txBody>
          <a:bodyPr/>
          <a:lstStyle/>
          <a:p>
            <a:fld id="{62D66E35-1CAC-464B-B110-3F9F2C961855}" type="slidenum">
              <a:rPr lang="en-US" smtClean="0"/>
              <a:t>‹#›</a:t>
            </a:fld>
            <a:endParaRPr lang="en-US"/>
          </a:p>
        </p:txBody>
      </p:sp>
    </p:spTree>
    <p:extLst>
      <p:ext uri="{BB962C8B-B14F-4D97-AF65-F5344CB8AC3E}">
        <p14:creationId xmlns:p14="http://schemas.microsoft.com/office/powerpoint/2010/main" val="31529234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E77466-49A9-5143-9BEB-B6149D7843D9}"/>
              </a:ext>
            </a:extLst>
          </p:cNvPr>
          <p:cNvSpPr>
            <a:spLocks noGrp="1"/>
          </p:cNvSpPr>
          <p:nvPr>
            <p:ph type="dt" sz="half" idx="10"/>
          </p:nvPr>
        </p:nvSpPr>
        <p:spPr/>
        <p:txBody>
          <a:bodyPr/>
          <a:lstStyle/>
          <a:p>
            <a:fld id="{B8A87472-596C-A449-86F1-3DD7D16BD906}" type="datetimeFigureOut">
              <a:rPr lang="en-US" smtClean="0"/>
              <a:t>8/16/18</a:t>
            </a:fld>
            <a:endParaRPr lang="en-US"/>
          </a:p>
        </p:txBody>
      </p:sp>
      <p:sp>
        <p:nvSpPr>
          <p:cNvPr id="3" name="Footer Placeholder 2">
            <a:extLst>
              <a:ext uri="{FF2B5EF4-FFF2-40B4-BE49-F238E27FC236}">
                <a16:creationId xmlns:a16="http://schemas.microsoft.com/office/drawing/2014/main" id="{5B6DE6BD-941B-3241-BF38-2D723894C67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451CDBB-0837-DF4D-A499-B681423A1139}"/>
              </a:ext>
            </a:extLst>
          </p:cNvPr>
          <p:cNvSpPr>
            <a:spLocks noGrp="1"/>
          </p:cNvSpPr>
          <p:nvPr>
            <p:ph type="sldNum" sz="quarter" idx="12"/>
          </p:nvPr>
        </p:nvSpPr>
        <p:spPr/>
        <p:txBody>
          <a:bodyPr/>
          <a:lstStyle/>
          <a:p>
            <a:fld id="{62D66E35-1CAC-464B-B110-3F9F2C961855}" type="slidenum">
              <a:rPr lang="en-US" smtClean="0"/>
              <a:t>‹#›</a:t>
            </a:fld>
            <a:endParaRPr lang="en-US"/>
          </a:p>
        </p:txBody>
      </p:sp>
    </p:spTree>
    <p:extLst>
      <p:ext uri="{BB962C8B-B14F-4D97-AF65-F5344CB8AC3E}">
        <p14:creationId xmlns:p14="http://schemas.microsoft.com/office/powerpoint/2010/main" val="2229591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EF083-6D6A-3243-87AF-C434504B08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4F2D30-1828-F849-9152-C859838E20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64FEED-9EE3-7D4C-8DA4-F424943FB0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271068F-C09F-544B-AF2E-A4E8824E07CE}"/>
              </a:ext>
            </a:extLst>
          </p:cNvPr>
          <p:cNvSpPr>
            <a:spLocks noGrp="1"/>
          </p:cNvSpPr>
          <p:nvPr>
            <p:ph type="dt" sz="half" idx="10"/>
          </p:nvPr>
        </p:nvSpPr>
        <p:spPr/>
        <p:txBody>
          <a:bodyPr/>
          <a:lstStyle/>
          <a:p>
            <a:fld id="{B8A87472-596C-A449-86F1-3DD7D16BD906}" type="datetimeFigureOut">
              <a:rPr lang="en-US" smtClean="0"/>
              <a:t>8/16/18</a:t>
            </a:fld>
            <a:endParaRPr lang="en-US"/>
          </a:p>
        </p:txBody>
      </p:sp>
      <p:sp>
        <p:nvSpPr>
          <p:cNvPr id="6" name="Footer Placeholder 5">
            <a:extLst>
              <a:ext uri="{FF2B5EF4-FFF2-40B4-BE49-F238E27FC236}">
                <a16:creationId xmlns:a16="http://schemas.microsoft.com/office/drawing/2014/main" id="{F7253B24-DAE9-774D-9221-9C157FFB73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3D9583-7887-3D42-9D96-39F715AF9C26}"/>
              </a:ext>
            </a:extLst>
          </p:cNvPr>
          <p:cNvSpPr>
            <a:spLocks noGrp="1"/>
          </p:cNvSpPr>
          <p:nvPr>
            <p:ph type="sldNum" sz="quarter" idx="12"/>
          </p:nvPr>
        </p:nvSpPr>
        <p:spPr/>
        <p:txBody>
          <a:bodyPr/>
          <a:lstStyle/>
          <a:p>
            <a:fld id="{62D66E35-1CAC-464B-B110-3F9F2C961855}" type="slidenum">
              <a:rPr lang="en-US" smtClean="0"/>
              <a:t>‹#›</a:t>
            </a:fld>
            <a:endParaRPr lang="en-US"/>
          </a:p>
        </p:txBody>
      </p:sp>
    </p:spTree>
    <p:extLst>
      <p:ext uri="{BB962C8B-B14F-4D97-AF65-F5344CB8AC3E}">
        <p14:creationId xmlns:p14="http://schemas.microsoft.com/office/powerpoint/2010/main" val="2273496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1BF30-76AF-934A-983F-2DCCD9604E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0F921CE-D1EC-4B47-BF6E-0A54293669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0414DE3-B640-2249-8F1D-C479835085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7D0F326-7F8B-1542-A30D-4B2B9885CC45}"/>
              </a:ext>
            </a:extLst>
          </p:cNvPr>
          <p:cNvSpPr>
            <a:spLocks noGrp="1"/>
          </p:cNvSpPr>
          <p:nvPr>
            <p:ph type="dt" sz="half" idx="10"/>
          </p:nvPr>
        </p:nvSpPr>
        <p:spPr/>
        <p:txBody>
          <a:bodyPr/>
          <a:lstStyle/>
          <a:p>
            <a:fld id="{B8A87472-596C-A449-86F1-3DD7D16BD906}" type="datetimeFigureOut">
              <a:rPr lang="en-US" smtClean="0"/>
              <a:t>8/16/18</a:t>
            </a:fld>
            <a:endParaRPr lang="en-US"/>
          </a:p>
        </p:txBody>
      </p:sp>
      <p:sp>
        <p:nvSpPr>
          <p:cNvPr id="6" name="Footer Placeholder 5">
            <a:extLst>
              <a:ext uri="{FF2B5EF4-FFF2-40B4-BE49-F238E27FC236}">
                <a16:creationId xmlns:a16="http://schemas.microsoft.com/office/drawing/2014/main" id="{8AD32955-A7C2-0D4F-9F4B-F87CD2273C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059153-AFA5-CC4A-82CC-D38989548D73}"/>
              </a:ext>
            </a:extLst>
          </p:cNvPr>
          <p:cNvSpPr>
            <a:spLocks noGrp="1"/>
          </p:cNvSpPr>
          <p:nvPr>
            <p:ph type="sldNum" sz="quarter" idx="12"/>
          </p:nvPr>
        </p:nvSpPr>
        <p:spPr/>
        <p:txBody>
          <a:bodyPr/>
          <a:lstStyle/>
          <a:p>
            <a:fld id="{62D66E35-1CAC-464B-B110-3F9F2C961855}" type="slidenum">
              <a:rPr lang="en-US" smtClean="0"/>
              <a:t>‹#›</a:t>
            </a:fld>
            <a:endParaRPr lang="en-US"/>
          </a:p>
        </p:txBody>
      </p:sp>
    </p:spTree>
    <p:extLst>
      <p:ext uri="{BB962C8B-B14F-4D97-AF65-F5344CB8AC3E}">
        <p14:creationId xmlns:p14="http://schemas.microsoft.com/office/powerpoint/2010/main" val="2242152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ACCC90-22D2-5C4A-8C2B-B92BDAB1F3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C574286-D952-2343-A51F-F038FCD056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A9B61F-9889-C841-BE8E-810AEF7F61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A87472-596C-A449-86F1-3DD7D16BD906}" type="datetimeFigureOut">
              <a:rPr lang="en-US" smtClean="0"/>
              <a:t>8/16/18</a:t>
            </a:fld>
            <a:endParaRPr lang="en-US"/>
          </a:p>
        </p:txBody>
      </p:sp>
      <p:sp>
        <p:nvSpPr>
          <p:cNvPr id="5" name="Footer Placeholder 4">
            <a:extLst>
              <a:ext uri="{FF2B5EF4-FFF2-40B4-BE49-F238E27FC236}">
                <a16:creationId xmlns:a16="http://schemas.microsoft.com/office/drawing/2014/main" id="{9F970298-3E8B-9945-8382-216E29B16A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4924F56-94A8-854F-BEAC-85578CA622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D66E35-1CAC-464B-B110-3F9F2C961855}" type="slidenum">
              <a:rPr lang="en-US" smtClean="0"/>
              <a:t>‹#›</a:t>
            </a:fld>
            <a:endParaRPr lang="en-US"/>
          </a:p>
        </p:txBody>
      </p:sp>
    </p:spTree>
    <p:extLst>
      <p:ext uri="{BB962C8B-B14F-4D97-AF65-F5344CB8AC3E}">
        <p14:creationId xmlns:p14="http://schemas.microsoft.com/office/powerpoint/2010/main" val="22681423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B985827-80F3-DB43-B4D9-A3DBEA4D7575}"/>
              </a:ext>
            </a:extLst>
          </p:cNvPr>
          <p:cNvPicPr>
            <a:picLocks noChangeAspect="1"/>
          </p:cNvPicPr>
          <p:nvPr/>
        </p:nvPicPr>
        <p:blipFill rotWithShape="1">
          <a:blip r:embed="rId2"/>
          <a:srcRect b="5700"/>
          <a:stretch/>
        </p:blipFill>
        <p:spPr>
          <a:xfrm>
            <a:off x="3589311" y="1769060"/>
            <a:ext cx="5036626" cy="4749554"/>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0BBECF94-1464-2245-8DA8-1E4235462361}"/>
              </a:ext>
            </a:extLst>
          </p:cNvPr>
          <p:cNvSpPr txBox="1"/>
          <p:nvPr/>
        </p:nvSpPr>
        <p:spPr>
          <a:xfrm>
            <a:off x="2801572" y="414070"/>
            <a:ext cx="6612103" cy="523220"/>
          </a:xfrm>
          <a:prstGeom prst="rect">
            <a:avLst/>
          </a:prstGeom>
          <a:noFill/>
        </p:spPr>
        <p:txBody>
          <a:bodyPr wrap="square" rtlCol="0">
            <a:spAutoFit/>
          </a:bodyPr>
          <a:lstStyle/>
          <a:p>
            <a:pPr algn="ctr"/>
            <a:r>
              <a:rPr lang="en-US" sz="2800" b="1" dirty="0">
                <a:latin typeface="Rockwell" panose="02060603020205020403" pitchFamily="18" charset="77"/>
              </a:rPr>
              <a:t>Do You Have Time for a Quick Chat? </a:t>
            </a:r>
          </a:p>
        </p:txBody>
      </p:sp>
      <p:sp>
        <p:nvSpPr>
          <p:cNvPr id="6" name="TextBox 5">
            <a:extLst>
              <a:ext uri="{FF2B5EF4-FFF2-40B4-BE49-F238E27FC236}">
                <a16:creationId xmlns:a16="http://schemas.microsoft.com/office/drawing/2014/main" id="{0AD36B58-F2B2-274B-9A7E-A5E49225A653}"/>
              </a:ext>
            </a:extLst>
          </p:cNvPr>
          <p:cNvSpPr txBox="1"/>
          <p:nvPr/>
        </p:nvSpPr>
        <p:spPr>
          <a:xfrm>
            <a:off x="1536192" y="851562"/>
            <a:ext cx="8769857" cy="523220"/>
          </a:xfrm>
          <a:prstGeom prst="rect">
            <a:avLst/>
          </a:prstGeom>
          <a:noFill/>
        </p:spPr>
        <p:txBody>
          <a:bodyPr wrap="square" rtlCol="0">
            <a:spAutoFit/>
          </a:bodyPr>
          <a:lstStyle/>
          <a:p>
            <a:pPr algn="ctr"/>
            <a:r>
              <a:rPr lang="en-US" altLang="zh-CN" sz="2800" i="1" dirty="0">
                <a:latin typeface="Rockwell" panose="02060603020205020403" pitchFamily="18" charset="77"/>
              </a:rPr>
              <a:t>Role</a:t>
            </a:r>
            <a:r>
              <a:rPr lang="zh-CN" altLang="en-US" sz="2800" i="1" dirty="0">
                <a:latin typeface="Rockwell" panose="02060603020205020403" pitchFamily="18" charset="77"/>
              </a:rPr>
              <a:t> </a:t>
            </a:r>
            <a:r>
              <a:rPr lang="en-US" altLang="zh-CN" sz="2800" i="1" dirty="0">
                <a:latin typeface="Rockwell" panose="02060603020205020403" pitchFamily="18" charset="77"/>
              </a:rPr>
              <a:t>of</a:t>
            </a:r>
            <a:r>
              <a:rPr lang="zh-CN" altLang="en-US" sz="2800" i="1" dirty="0">
                <a:latin typeface="Rockwell" panose="02060603020205020403" pitchFamily="18" charset="77"/>
              </a:rPr>
              <a:t> </a:t>
            </a:r>
            <a:r>
              <a:rPr lang="en-US" sz="2800" i="1" dirty="0">
                <a:latin typeface="Rockwell" panose="02060603020205020403" pitchFamily="18" charset="77"/>
              </a:rPr>
              <a:t>Direct Messaging </a:t>
            </a:r>
            <a:r>
              <a:rPr lang="en-US" altLang="zh-CN" sz="2800" i="1" dirty="0">
                <a:latin typeface="Rockwell" panose="02060603020205020403" pitchFamily="18" charset="77"/>
              </a:rPr>
              <a:t>in</a:t>
            </a:r>
            <a:r>
              <a:rPr lang="zh-CN" altLang="en-US" sz="2800" i="1" dirty="0">
                <a:latin typeface="Rockwell" panose="02060603020205020403" pitchFamily="18" charset="77"/>
              </a:rPr>
              <a:t> </a:t>
            </a:r>
            <a:r>
              <a:rPr lang="en-US" altLang="zh-CN" sz="2800" i="1" dirty="0">
                <a:latin typeface="Rockwell" panose="02060603020205020403" pitchFamily="18" charset="77"/>
              </a:rPr>
              <a:t>Online</a:t>
            </a:r>
            <a:r>
              <a:rPr lang="zh-CN" altLang="en-US" sz="2800" i="1" dirty="0">
                <a:latin typeface="Rockwell" panose="02060603020205020403" pitchFamily="18" charset="77"/>
              </a:rPr>
              <a:t> </a:t>
            </a:r>
            <a:r>
              <a:rPr lang="en-US" altLang="zh-CN" sz="2800" i="1" dirty="0">
                <a:latin typeface="Rockwell" panose="02060603020205020403" pitchFamily="18" charset="77"/>
              </a:rPr>
              <a:t>Labor</a:t>
            </a:r>
            <a:r>
              <a:rPr lang="zh-CN" altLang="en-US" sz="2800" i="1" dirty="0">
                <a:latin typeface="Rockwell" panose="02060603020205020403" pitchFamily="18" charset="77"/>
              </a:rPr>
              <a:t> </a:t>
            </a:r>
            <a:r>
              <a:rPr lang="en-US" altLang="zh-CN" sz="2800" i="1" dirty="0">
                <a:latin typeface="Rockwell" panose="02060603020205020403" pitchFamily="18" charset="77"/>
              </a:rPr>
              <a:t>Markets</a:t>
            </a:r>
            <a:endParaRPr lang="en-US" sz="2800" i="1" dirty="0">
              <a:latin typeface="Rockwell" panose="02060603020205020403" pitchFamily="18" charset="77"/>
            </a:endParaRPr>
          </a:p>
        </p:txBody>
      </p:sp>
      <p:sp>
        <p:nvSpPr>
          <p:cNvPr id="7" name="TextBox 6">
            <a:extLst>
              <a:ext uri="{FF2B5EF4-FFF2-40B4-BE49-F238E27FC236}">
                <a16:creationId xmlns:a16="http://schemas.microsoft.com/office/drawing/2014/main" id="{849F15DA-B3DF-524C-A4C4-D5F88F122E7E}"/>
              </a:ext>
            </a:extLst>
          </p:cNvPr>
          <p:cNvSpPr txBox="1"/>
          <p:nvPr/>
        </p:nvSpPr>
        <p:spPr>
          <a:xfrm>
            <a:off x="322372" y="3935170"/>
            <a:ext cx="2868862" cy="2400657"/>
          </a:xfrm>
          <a:prstGeom prst="rect">
            <a:avLst/>
          </a:prstGeom>
          <a:noFill/>
        </p:spPr>
        <p:txBody>
          <a:bodyPr wrap="none" rtlCol="0">
            <a:spAutoFit/>
          </a:bodyPr>
          <a:lstStyle/>
          <a:p>
            <a:pPr algn="ctr"/>
            <a:r>
              <a:rPr lang="en-US" altLang="zh-CN" sz="2000" b="1" dirty="0">
                <a:latin typeface="Rockwell" panose="02060603020205020403" pitchFamily="18" charset="77"/>
              </a:rPr>
              <a:t>Kevin</a:t>
            </a:r>
            <a:r>
              <a:rPr lang="zh-CN" altLang="en-US" sz="2000" b="1" dirty="0">
                <a:latin typeface="Rockwell" panose="02060603020205020403" pitchFamily="18" charset="77"/>
              </a:rPr>
              <a:t> </a:t>
            </a:r>
            <a:r>
              <a:rPr lang="en-US" altLang="zh-CN" sz="2000" b="1" dirty="0">
                <a:latin typeface="Rockwell" panose="02060603020205020403" pitchFamily="18" charset="77"/>
              </a:rPr>
              <a:t>Yili</a:t>
            </a:r>
            <a:r>
              <a:rPr lang="zh-CN" altLang="en-US" sz="2000" b="1" dirty="0">
                <a:latin typeface="Rockwell" panose="02060603020205020403" pitchFamily="18" charset="77"/>
              </a:rPr>
              <a:t> </a:t>
            </a:r>
            <a:r>
              <a:rPr lang="en-US" altLang="zh-CN" sz="2000" b="1" dirty="0">
                <a:latin typeface="Rockwell" panose="02060603020205020403" pitchFamily="18" charset="77"/>
              </a:rPr>
              <a:t>Hong</a:t>
            </a:r>
            <a:r>
              <a:rPr lang="zh-CN" altLang="en-US" sz="2000" b="1" dirty="0">
                <a:latin typeface="Rockwell" panose="02060603020205020403" pitchFamily="18" charset="77"/>
              </a:rPr>
              <a:t> </a:t>
            </a:r>
            <a:br>
              <a:rPr lang="en-US" sz="2000" b="1" dirty="0">
                <a:latin typeface="Rockwell" panose="02060603020205020403" pitchFamily="18" charset="77"/>
              </a:rPr>
            </a:br>
            <a:r>
              <a:rPr lang="en-US" sz="2000" i="1" dirty="0">
                <a:latin typeface="Rockwell" panose="02060603020205020403" pitchFamily="18" charset="77"/>
              </a:rPr>
              <a:t>Associate Professor</a:t>
            </a:r>
          </a:p>
          <a:p>
            <a:pPr algn="ctr"/>
            <a:r>
              <a:rPr lang="en-US" altLang="zh-CN" sz="2000" i="1" dirty="0">
                <a:latin typeface="Rockwell" panose="02060603020205020403" pitchFamily="18" charset="77"/>
              </a:rPr>
              <a:t>Arizona</a:t>
            </a:r>
            <a:r>
              <a:rPr lang="zh-CN" altLang="en-US" sz="2000" i="1" dirty="0">
                <a:latin typeface="Rockwell" panose="02060603020205020403" pitchFamily="18" charset="77"/>
              </a:rPr>
              <a:t> </a:t>
            </a:r>
            <a:r>
              <a:rPr lang="en-US" altLang="zh-CN" sz="2000" i="1" dirty="0">
                <a:latin typeface="Rockwell" panose="02060603020205020403" pitchFamily="18" charset="77"/>
              </a:rPr>
              <a:t>State</a:t>
            </a:r>
            <a:r>
              <a:rPr lang="zh-CN" altLang="en-US" sz="2000" i="1" dirty="0">
                <a:latin typeface="Rockwell" panose="02060603020205020403" pitchFamily="18" charset="77"/>
              </a:rPr>
              <a:t> </a:t>
            </a:r>
            <a:r>
              <a:rPr lang="en-US" altLang="zh-CN" sz="2000" i="1" dirty="0">
                <a:latin typeface="Rockwell" panose="02060603020205020403" pitchFamily="18" charset="77"/>
              </a:rPr>
              <a:t>University</a:t>
            </a:r>
            <a:endParaRPr lang="en-US" sz="2000" i="1" dirty="0">
              <a:latin typeface="Rockwell" panose="02060603020205020403" pitchFamily="18" charset="77"/>
            </a:endParaRPr>
          </a:p>
          <a:p>
            <a:pPr algn="ctr"/>
            <a:br>
              <a:rPr lang="en-US" b="1" dirty="0">
                <a:latin typeface="Rockwell" panose="02060603020205020403" pitchFamily="18" charset="77"/>
              </a:rPr>
            </a:br>
            <a:r>
              <a:rPr lang="en-US" i="1" dirty="0">
                <a:latin typeface="Rockwell" panose="02060603020205020403" pitchFamily="18" charset="77"/>
              </a:rPr>
              <a:t>Joint with </a:t>
            </a:r>
          </a:p>
          <a:p>
            <a:pPr algn="ctr"/>
            <a:r>
              <a:rPr lang="en-US" i="1" dirty="0">
                <a:latin typeface="Rockwell" panose="02060603020205020403" pitchFamily="18" charset="77"/>
              </a:rPr>
              <a:t>Jing Peng</a:t>
            </a:r>
            <a:r>
              <a:rPr lang="zh-CN" altLang="en-US" i="1" dirty="0">
                <a:latin typeface="Rockwell" panose="02060603020205020403" pitchFamily="18" charset="77"/>
              </a:rPr>
              <a:t> </a:t>
            </a:r>
            <a:r>
              <a:rPr lang="en-US" altLang="zh-CN" i="1" dirty="0">
                <a:latin typeface="Rockwell" panose="02060603020205020403" pitchFamily="18" charset="77"/>
              </a:rPr>
              <a:t>(UConn),</a:t>
            </a:r>
            <a:r>
              <a:rPr lang="zh-CN" altLang="en-US" i="1" dirty="0">
                <a:latin typeface="Rockwell" panose="02060603020205020403" pitchFamily="18" charset="77"/>
              </a:rPr>
              <a:t> </a:t>
            </a:r>
            <a:endParaRPr lang="en-US" altLang="zh-CN" i="1" dirty="0">
              <a:latin typeface="Rockwell" panose="02060603020205020403" pitchFamily="18" charset="77"/>
            </a:endParaRPr>
          </a:p>
          <a:p>
            <a:pPr algn="ctr"/>
            <a:r>
              <a:rPr lang="en-US" altLang="zh-CN" i="1" dirty="0" err="1">
                <a:latin typeface="Rockwell" panose="02060603020205020403" pitchFamily="18" charset="77"/>
              </a:rPr>
              <a:t>Gord</a:t>
            </a:r>
            <a:r>
              <a:rPr lang="zh-CN" altLang="en-US" i="1" dirty="0">
                <a:latin typeface="Rockwell" panose="02060603020205020403" pitchFamily="18" charset="77"/>
              </a:rPr>
              <a:t> </a:t>
            </a:r>
            <a:r>
              <a:rPr lang="en-US" altLang="zh-CN" i="1" dirty="0" err="1">
                <a:latin typeface="Rockwell" panose="02060603020205020403" pitchFamily="18" charset="77"/>
              </a:rPr>
              <a:t>Burtch</a:t>
            </a:r>
            <a:r>
              <a:rPr lang="zh-CN" altLang="en-US" i="1" dirty="0">
                <a:latin typeface="Rockwell" panose="02060603020205020403" pitchFamily="18" charset="77"/>
              </a:rPr>
              <a:t> </a:t>
            </a:r>
            <a:r>
              <a:rPr lang="en-US" altLang="zh-CN" i="1" dirty="0">
                <a:latin typeface="Rockwell" panose="02060603020205020403" pitchFamily="18" charset="77"/>
              </a:rPr>
              <a:t>(UMN),</a:t>
            </a:r>
          </a:p>
          <a:p>
            <a:pPr algn="ctr"/>
            <a:r>
              <a:rPr lang="en-US" i="1" dirty="0">
                <a:latin typeface="Rockwell" panose="02060603020205020403" pitchFamily="18" charset="77"/>
              </a:rPr>
              <a:t>Nina Huang</a:t>
            </a:r>
            <a:r>
              <a:rPr lang="zh-CN" altLang="en-US" i="1" dirty="0">
                <a:latin typeface="Rockwell" panose="02060603020205020403" pitchFamily="18" charset="77"/>
              </a:rPr>
              <a:t> </a:t>
            </a:r>
            <a:r>
              <a:rPr lang="en-US" altLang="zh-CN" i="1" dirty="0">
                <a:latin typeface="Rockwell" panose="02060603020205020403" pitchFamily="18" charset="77"/>
              </a:rPr>
              <a:t>(ASU)</a:t>
            </a:r>
            <a:endParaRPr lang="en-US" dirty="0">
              <a:latin typeface="Rockwell" panose="02060603020205020403" pitchFamily="18" charset="77"/>
            </a:endParaRPr>
          </a:p>
        </p:txBody>
      </p:sp>
      <p:sp>
        <p:nvSpPr>
          <p:cNvPr id="8" name="Rectangle 7">
            <a:extLst>
              <a:ext uri="{FF2B5EF4-FFF2-40B4-BE49-F238E27FC236}">
                <a16:creationId xmlns:a16="http://schemas.microsoft.com/office/drawing/2014/main" id="{1E4CC122-3A43-8942-B961-EFBC6AC86581}"/>
              </a:ext>
            </a:extLst>
          </p:cNvPr>
          <p:cNvSpPr/>
          <p:nvPr/>
        </p:nvSpPr>
        <p:spPr>
          <a:xfrm>
            <a:off x="9042646" y="4396834"/>
            <a:ext cx="2762250" cy="923330"/>
          </a:xfrm>
          <a:prstGeom prst="rect">
            <a:avLst/>
          </a:prstGeom>
        </p:spPr>
        <p:txBody>
          <a:bodyPr wrap="square">
            <a:spAutoFit/>
          </a:bodyPr>
          <a:lstStyle/>
          <a:p>
            <a:pPr algn="ctr"/>
            <a:r>
              <a:rPr lang="en-US" altLang="zh-CN" dirty="0">
                <a:latin typeface="Rockwell" panose="02060603020205020403" pitchFamily="18" charset="77"/>
              </a:rPr>
              <a:t>AMCIS</a:t>
            </a:r>
            <a:r>
              <a:rPr lang="en-US" dirty="0">
                <a:latin typeface="Rockwell" panose="02060603020205020403" pitchFamily="18" charset="77"/>
              </a:rPr>
              <a:t> 2018</a:t>
            </a:r>
          </a:p>
          <a:p>
            <a:pPr algn="ctr"/>
            <a:r>
              <a:rPr lang="en-US" dirty="0">
                <a:latin typeface="Rockwell" panose="02060603020205020403" pitchFamily="18" charset="77"/>
              </a:rPr>
              <a:t>--</a:t>
            </a:r>
            <a:r>
              <a:rPr lang="en-US" altLang="zh-CN" dirty="0">
                <a:latin typeface="Rockwell" panose="02060603020205020403" pitchFamily="18" charset="77"/>
              </a:rPr>
              <a:t>-</a:t>
            </a:r>
            <a:br>
              <a:rPr lang="en-US" dirty="0">
                <a:latin typeface="Rockwell" panose="02060603020205020403" pitchFamily="18" charset="77"/>
              </a:rPr>
            </a:br>
            <a:r>
              <a:rPr lang="en-US" altLang="zh-CN" dirty="0">
                <a:latin typeface="Rockwell" panose="02060603020205020403" pitchFamily="18" charset="77"/>
              </a:rPr>
              <a:t>New</a:t>
            </a:r>
            <a:r>
              <a:rPr lang="zh-CN" altLang="en-US" dirty="0">
                <a:latin typeface="Rockwell" panose="02060603020205020403" pitchFamily="18" charset="77"/>
              </a:rPr>
              <a:t> </a:t>
            </a:r>
            <a:r>
              <a:rPr lang="en-US" altLang="zh-CN" dirty="0">
                <a:latin typeface="Rockwell" panose="02060603020205020403" pitchFamily="18" charset="77"/>
              </a:rPr>
              <a:t>Orleans</a:t>
            </a:r>
            <a:endParaRPr lang="en-US" dirty="0">
              <a:latin typeface="Rockwell" panose="02060603020205020403" pitchFamily="18" charset="77"/>
            </a:endParaRPr>
          </a:p>
        </p:txBody>
      </p:sp>
    </p:spTree>
    <p:extLst>
      <p:ext uri="{BB962C8B-B14F-4D97-AF65-F5344CB8AC3E}">
        <p14:creationId xmlns:p14="http://schemas.microsoft.com/office/powerpoint/2010/main" val="3610893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8A40D8B-6D52-5C41-9718-AC58F360830C}"/>
              </a:ext>
            </a:extLst>
          </p:cNvPr>
          <p:cNvSpPr txBox="1"/>
          <p:nvPr/>
        </p:nvSpPr>
        <p:spPr>
          <a:xfrm>
            <a:off x="1773633" y="903910"/>
            <a:ext cx="8552341" cy="1077218"/>
          </a:xfrm>
          <a:prstGeom prst="rect">
            <a:avLst/>
          </a:prstGeom>
          <a:noFill/>
        </p:spPr>
        <p:txBody>
          <a:bodyPr wrap="none" rtlCol="0">
            <a:spAutoFit/>
          </a:bodyPr>
          <a:lstStyle/>
          <a:p>
            <a:r>
              <a:rPr lang="en-US" sz="2800" dirty="0">
                <a:latin typeface="Rockwell" panose="02060603020205020403" pitchFamily="18" charset="77"/>
              </a:rPr>
              <a:t>Our Framework for Understanding DM Effects:</a:t>
            </a:r>
          </a:p>
          <a:p>
            <a:pPr algn="ctr"/>
            <a:r>
              <a:rPr lang="en-US" sz="3600" b="1" i="1" u="sng" dirty="0">
                <a:latin typeface="Rockwell" panose="02060603020205020403" pitchFamily="18" charset="77"/>
              </a:rPr>
              <a:t>Pipes vs. Prisms</a:t>
            </a:r>
          </a:p>
        </p:txBody>
      </p:sp>
      <p:pic>
        <p:nvPicPr>
          <p:cNvPr id="6" name="Picture 5">
            <a:extLst>
              <a:ext uri="{FF2B5EF4-FFF2-40B4-BE49-F238E27FC236}">
                <a16:creationId xmlns:a16="http://schemas.microsoft.com/office/drawing/2014/main" id="{01475210-CF15-BC46-9EBE-B96030B2C8ED}"/>
              </a:ext>
            </a:extLst>
          </p:cNvPr>
          <p:cNvPicPr>
            <a:picLocks noChangeAspect="1"/>
          </p:cNvPicPr>
          <p:nvPr/>
        </p:nvPicPr>
        <p:blipFill>
          <a:blip r:embed="rId2"/>
          <a:stretch>
            <a:fillRect/>
          </a:stretch>
        </p:blipFill>
        <p:spPr>
          <a:xfrm>
            <a:off x="1200039" y="2278838"/>
            <a:ext cx="4296871" cy="2861783"/>
          </a:xfrm>
          <a:prstGeom prst="rect">
            <a:avLst/>
          </a:prstGeom>
        </p:spPr>
      </p:pic>
      <p:pic>
        <p:nvPicPr>
          <p:cNvPr id="7" name="Picture 6">
            <a:extLst>
              <a:ext uri="{FF2B5EF4-FFF2-40B4-BE49-F238E27FC236}">
                <a16:creationId xmlns:a16="http://schemas.microsoft.com/office/drawing/2014/main" id="{C75F6FC9-9302-D34A-AA28-EFA5A3AD371B}"/>
              </a:ext>
            </a:extLst>
          </p:cNvPr>
          <p:cNvPicPr>
            <a:picLocks noChangeAspect="1"/>
          </p:cNvPicPr>
          <p:nvPr/>
        </p:nvPicPr>
        <p:blipFill>
          <a:blip r:embed="rId3"/>
          <a:stretch>
            <a:fillRect/>
          </a:stretch>
        </p:blipFill>
        <p:spPr>
          <a:xfrm>
            <a:off x="7639776" y="2672759"/>
            <a:ext cx="3111500" cy="2159000"/>
          </a:xfrm>
          <a:prstGeom prst="rect">
            <a:avLst/>
          </a:prstGeom>
        </p:spPr>
      </p:pic>
      <p:sp>
        <p:nvSpPr>
          <p:cNvPr id="8" name="TextBox 7">
            <a:extLst>
              <a:ext uri="{FF2B5EF4-FFF2-40B4-BE49-F238E27FC236}">
                <a16:creationId xmlns:a16="http://schemas.microsoft.com/office/drawing/2014/main" id="{16B994E7-A2A2-784D-8145-415D86ED6117}"/>
              </a:ext>
            </a:extLst>
          </p:cNvPr>
          <p:cNvSpPr txBox="1"/>
          <p:nvPr/>
        </p:nvSpPr>
        <p:spPr>
          <a:xfrm>
            <a:off x="1302880" y="5026780"/>
            <a:ext cx="4091185" cy="1323439"/>
          </a:xfrm>
          <a:prstGeom prst="rect">
            <a:avLst/>
          </a:prstGeom>
          <a:noFill/>
        </p:spPr>
        <p:txBody>
          <a:bodyPr wrap="none" rtlCol="0">
            <a:spAutoFit/>
          </a:bodyPr>
          <a:lstStyle/>
          <a:p>
            <a:pPr marL="342900" indent="-342900">
              <a:buFontTx/>
              <a:buChar char="-"/>
            </a:pPr>
            <a:r>
              <a:rPr lang="en-US" sz="2000" dirty="0">
                <a:latin typeface="Rockwell" panose="02060603020205020403" pitchFamily="18" charset="77"/>
              </a:rPr>
              <a:t>Provide More Information</a:t>
            </a:r>
          </a:p>
          <a:p>
            <a:pPr marL="342900" indent="-342900">
              <a:buFontTx/>
              <a:buChar char="-"/>
            </a:pPr>
            <a:r>
              <a:rPr lang="en-US" sz="2000" dirty="0">
                <a:latin typeface="Rockwell" panose="02060603020205020403" pitchFamily="18" charset="77"/>
              </a:rPr>
              <a:t>Contextualize Prior Ratings;</a:t>
            </a:r>
          </a:p>
          <a:p>
            <a:pPr marL="342900" indent="-342900">
              <a:buFontTx/>
              <a:buChar char="-"/>
            </a:pPr>
            <a:r>
              <a:rPr lang="en-US" sz="2000" dirty="0">
                <a:latin typeface="Rockwell" panose="02060603020205020403" pitchFamily="18" charset="77"/>
              </a:rPr>
              <a:t>Demonstrate Written </a:t>
            </a:r>
            <a:br>
              <a:rPr lang="en-US" sz="2000" dirty="0">
                <a:latin typeface="Rockwell" panose="02060603020205020403" pitchFamily="18" charset="77"/>
              </a:rPr>
            </a:br>
            <a:r>
              <a:rPr lang="en-US" sz="2000" dirty="0">
                <a:latin typeface="Rockwell" panose="02060603020205020403" pitchFamily="18" charset="77"/>
              </a:rPr>
              <a:t>Communication Skills</a:t>
            </a:r>
          </a:p>
        </p:txBody>
      </p:sp>
      <p:sp>
        <p:nvSpPr>
          <p:cNvPr id="9" name="TextBox 8">
            <a:extLst>
              <a:ext uri="{FF2B5EF4-FFF2-40B4-BE49-F238E27FC236}">
                <a16:creationId xmlns:a16="http://schemas.microsoft.com/office/drawing/2014/main" id="{40019115-C181-A84F-8BED-1F5A7EACBF8B}"/>
              </a:ext>
            </a:extLst>
          </p:cNvPr>
          <p:cNvSpPr txBox="1"/>
          <p:nvPr/>
        </p:nvSpPr>
        <p:spPr>
          <a:xfrm>
            <a:off x="7759877" y="5180667"/>
            <a:ext cx="2871299" cy="1015663"/>
          </a:xfrm>
          <a:prstGeom prst="rect">
            <a:avLst/>
          </a:prstGeom>
          <a:noFill/>
        </p:spPr>
        <p:txBody>
          <a:bodyPr wrap="none" rtlCol="0">
            <a:spAutoFit/>
          </a:bodyPr>
          <a:lstStyle/>
          <a:p>
            <a:pPr marL="342900" indent="-342900">
              <a:buFontTx/>
              <a:buChar char="-"/>
            </a:pPr>
            <a:r>
              <a:rPr lang="en-US" sz="2000" dirty="0">
                <a:latin typeface="Rockwell" panose="02060603020205020403" pitchFamily="18" charset="77"/>
              </a:rPr>
              <a:t>Indicating Interest</a:t>
            </a:r>
          </a:p>
          <a:p>
            <a:pPr marL="342900" indent="-342900">
              <a:buFontTx/>
              <a:buChar char="-"/>
            </a:pPr>
            <a:r>
              <a:rPr lang="en-US" sz="2000" dirty="0">
                <a:latin typeface="Rockwell" panose="02060603020205020403" pitchFamily="18" charset="77"/>
              </a:rPr>
              <a:t>Availability</a:t>
            </a:r>
          </a:p>
          <a:p>
            <a:pPr marL="342900" indent="-342900">
              <a:buFontTx/>
              <a:buChar char="-"/>
            </a:pPr>
            <a:r>
              <a:rPr lang="en-US" sz="2000" dirty="0">
                <a:latin typeface="Rockwell" panose="02060603020205020403" pitchFamily="18" charset="77"/>
              </a:rPr>
              <a:t>Communicative</a:t>
            </a:r>
          </a:p>
        </p:txBody>
      </p:sp>
    </p:spTree>
    <p:extLst>
      <p:ext uri="{BB962C8B-B14F-4D97-AF65-F5344CB8AC3E}">
        <p14:creationId xmlns:p14="http://schemas.microsoft.com/office/powerpoint/2010/main" val="20236117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451E0BE-FAB4-4341-8F0C-A67980EBB494}"/>
              </a:ext>
            </a:extLst>
          </p:cNvPr>
          <p:cNvSpPr/>
          <p:nvPr/>
        </p:nvSpPr>
        <p:spPr>
          <a:xfrm>
            <a:off x="3440941" y="2291909"/>
            <a:ext cx="8141459" cy="2246769"/>
          </a:xfrm>
          <a:prstGeom prst="rect">
            <a:avLst/>
          </a:prstGeom>
        </p:spPr>
        <p:txBody>
          <a:bodyPr wrap="square">
            <a:spAutoFit/>
          </a:bodyPr>
          <a:lstStyle/>
          <a:p>
            <a:pPr marR="0" lvl="0">
              <a:spcBef>
                <a:spcPts val="0"/>
              </a:spcBef>
              <a:spcAft>
                <a:spcPts val="0"/>
              </a:spcAft>
            </a:pPr>
            <a:r>
              <a:rPr lang="en-US" sz="2000" dirty="0">
                <a:latin typeface="Rockwell" panose="02060603020205020403" pitchFamily="18" charset="77"/>
                <a:ea typeface="Times New Roman" panose="02020603050405020304" pitchFamily="18" charset="0"/>
              </a:rPr>
              <a:t>What influence does a worker’s message initiation to a pro</a:t>
            </a:r>
            <a:r>
              <a:rPr lang="en-US" altLang="zh-CN" sz="2000" dirty="0">
                <a:latin typeface="Rockwell" panose="02060603020205020403" pitchFamily="18" charset="77"/>
                <a:ea typeface="Times New Roman" panose="02020603050405020304" pitchFamily="18" charset="0"/>
              </a:rPr>
              <a:t>spective</a:t>
            </a:r>
            <a:r>
              <a:rPr lang="en-US" sz="2000" dirty="0">
                <a:latin typeface="Rockwell" panose="02060603020205020403" pitchFamily="18" charset="77"/>
                <a:ea typeface="Times New Roman" panose="02020603050405020304" pitchFamily="18" charset="0"/>
              </a:rPr>
              <a:t> employer have on his or her probability of being hired?</a:t>
            </a:r>
          </a:p>
          <a:p>
            <a:pPr marL="342900" marR="0" lvl="0" indent="-342900">
              <a:spcBef>
                <a:spcPts val="0"/>
              </a:spcBef>
              <a:spcAft>
                <a:spcPts val="0"/>
              </a:spcAft>
              <a:buFont typeface="Wingdings" panose="05000000000000000000" pitchFamily="2" charset="2"/>
              <a:buChar char="§"/>
            </a:pPr>
            <a:endParaRPr lang="en-US" sz="2000" dirty="0">
              <a:latin typeface="Rockwell" panose="02060603020205020403" pitchFamily="18" charset="77"/>
              <a:ea typeface="Times New Roman" panose="02020603050405020304" pitchFamily="18" charset="0"/>
            </a:endParaRPr>
          </a:p>
          <a:p>
            <a:pPr marL="342900" marR="0" lvl="0" indent="-342900">
              <a:spcBef>
                <a:spcPts val="0"/>
              </a:spcBef>
              <a:spcAft>
                <a:spcPts val="0"/>
              </a:spcAft>
              <a:buFont typeface="Wingdings" panose="05000000000000000000" pitchFamily="2" charset="2"/>
              <a:buChar char="§"/>
            </a:pPr>
            <a:endParaRPr lang="en-US" sz="2000" dirty="0">
              <a:latin typeface="Rockwell" panose="02060603020205020403" pitchFamily="18" charset="77"/>
              <a:ea typeface="Times New Roman" panose="02020603050405020304" pitchFamily="18" charset="0"/>
            </a:endParaRPr>
          </a:p>
          <a:p>
            <a:pPr marL="342900" marR="0" lvl="0" indent="-342900">
              <a:spcBef>
                <a:spcPts val="0"/>
              </a:spcBef>
              <a:spcAft>
                <a:spcPts val="0"/>
              </a:spcAft>
              <a:buFont typeface="Wingdings" panose="05000000000000000000" pitchFamily="2" charset="2"/>
              <a:buChar char="§"/>
            </a:pPr>
            <a:endParaRPr lang="en-US" sz="2000" dirty="0">
              <a:latin typeface="Rockwell" panose="02060603020205020403" pitchFamily="18" charset="77"/>
              <a:ea typeface="Times New Roman" panose="02020603050405020304" pitchFamily="18" charset="0"/>
            </a:endParaRPr>
          </a:p>
          <a:p>
            <a:r>
              <a:rPr lang="en-US" sz="2000" dirty="0">
                <a:latin typeface="Rockwell" panose="02060603020205020403" pitchFamily="18" charset="77"/>
                <a:ea typeface="Times New Roman" panose="02020603050405020304" pitchFamily="18" charset="0"/>
              </a:rPr>
              <a:t>To what degree does that influence manifest via explicit information transfer (pipes) versus implicit signaling (prisms)? </a:t>
            </a:r>
            <a:endParaRPr lang="en-US" sz="900" dirty="0">
              <a:latin typeface="Rockwell" panose="02060603020205020403" pitchFamily="18" charset="77"/>
              <a:ea typeface="Times New Roman" panose="02020603050405020304" pitchFamily="18" charset="0"/>
            </a:endParaRPr>
          </a:p>
        </p:txBody>
      </p:sp>
      <p:sp>
        <p:nvSpPr>
          <p:cNvPr id="7" name="TextBox 6">
            <a:extLst>
              <a:ext uri="{FF2B5EF4-FFF2-40B4-BE49-F238E27FC236}">
                <a16:creationId xmlns:a16="http://schemas.microsoft.com/office/drawing/2014/main" id="{5F0E4EE9-AF76-A140-96B5-51EBF083C2A5}"/>
              </a:ext>
            </a:extLst>
          </p:cNvPr>
          <p:cNvSpPr txBox="1"/>
          <p:nvPr/>
        </p:nvSpPr>
        <p:spPr>
          <a:xfrm>
            <a:off x="1327066" y="2221964"/>
            <a:ext cx="2113875" cy="830997"/>
          </a:xfrm>
          <a:prstGeom prst="rect">
            <a:avLst/>
          </a:prstGeom>
          <a:noFill/>
        </p:spPr>
        <p:txBody>
          <a:bodyPr wrap="square" rtlCol="0">
            <a:spAutoFit/>
          </a:bodyPr>
          <a:lstStyle/>
          <a:p>
            <a:r>
              <a:rPr lang="en-US" sz="2400" b="1" dirty="0">
                <a:solidFill>
                  <a:srgbClr val="C00000"/>
                </a:solidFill>
                <a:latin typeface="Franklin Gothic Medium" panose="020B0603020102020204" pitchFamily="34" charset="0"/>
              </a:rPr>
              <a:t>Q1:  </a:t>
            </a:r>
            <a:br>
              <a:rPr lang="en-US" sz="2400" b="1" dirty="0">
                <a:solidFill>
                  <a:srgbClr val="C00000"/>
                </a:solidFill>
                <a:latin typeface="Franklin Gothic Medium" panose="020B0603020102020204" pitchFamily="34" charset="0"/>
              </a:rPr>
            </a:br>
            <a:r>
              <a:rPr lang="en-US" sz="2400" b="1" dirty="0">
                <a:solidFill>
                  <a:srgbClr val="C00000"/>
                </a:solidFill>
                <a:latin typeface="Franklin Gothic Medium" panose="020B0603020102020204" pitchFamily="34" charset="0"/>
              </a:rPr>
              <a:t>Causal Effect</a:t>
            </a:r>
          </a:p>
        </p:txBody>
      </p:sp>
      <p:sp>
        <p:nvSpPr>
          <p:cNvPr id="9" name="TextBox 8">
            <a:extLst>
              <a:ext uri="{FF2B5EF4-FFF2-40B4-BE49-F238E27FC236}">
                <a16:creationId xmlns:a16="http://schemas.microsoft.com/office/drawing/2014/main" id="{055D68C1-5619-B240-B6F4-1E18CA0FA8C9}"/>
              </a:ext>
            </a:extLst>
          </p:cNvPr>
          <p:cNvSpPr txBox="1"/>
          <p:nvPr/>
        </p:nvSpPr>
        <p:spPr>
          <a:xfrm>
            <a:off x="1327066" y="3609482"/>
            <a:ext cx="2168013" cy="830997"/>
          </a:xfrm>
          <a:prstGeom prst="rect">
            <a:avLst/>
          </a:prstGeom>
          <a:noFill/>
        </p:spPr>
        <p:txBody>
          <a:bodyPr wrap="square" rtlCol="0">
            <a:spAutoFit/>
          </a:bodyPr>
          <a:lstStyle/>
          <a:p>
            <a:r>
              <a:rPr lang="en-US" altLang="zh-Hans" sz="2400" b="1" dirty="0">
                <a:solidFill>
                  <a:srgbClr val="C00000"/>
                </a:solidFill>
                <a:latin typeface="Franklin Gothic Medium" panose="020B0603020102020204" pitchFamily="34" charset="0"/>
              </a:rPr>
              <a:t>Q2: Mechanisms</a:t>
            </a:r>
            <a:endParaRPr lang="en-US" sz="2400" b="1" dirty="0">
              <a:solidFill>
                <a:srgbClr val="C00000"/>
              </a:solidFill>
              <a:latin typeface="Franklin Gothic Medium" panose="020B0603020102020204" pitchFamily="34" charset="0"/>
            </a:endParaRPr>
          </a:p>
        </p:txBody>
      </p:sp>
      <p:sp>
        <p:nvSpPr>
          <p:cNvPr id="10" name="TextBox 9">
            <a:extLst>
              <a:ext uri="{FF2B5EF4-FFF2-40B4-BE49-F238E27FC236}">
                <a16:creationId xmlns:a16="http://schemas.microsoft.com/office/drawing/2014/main" id="{118E6372-4272-5647-B420-4326BA4C88D7}"/>
              </a:ext>
            </a:extLst>
          </p:cNvPr>
          <p:cNvSpPr txBox="1"/>
          <p:nvPr/>
        </p:nvSpPr>
        <p:spPr>
          <a:xfrm>
            <a:off x="880498" y="756455"/>
            <a:ext cx="3852337" cy="523220"/>
          </a:xfrm>
          <a:prstGeom prst="rect">
            <a:avLst/>
          </a:prstGeom>
          <a:noFill/>
        </p:spPr>
        <p:txBody>
          <a:bodyPr wrap="none" rtlCol="0">
            <a:spAutoFit/>
          </a:bodyPr>
          <a:lstStyle/>
          <a:p>
            <a:r>
              <a:rPr lang="en-US" sz="2800" b="1" dirty="0">
                <a:solidFill>
                  <a:srgbClr val="C00000"/>
                </a:solidFill>
                <a:latin typeface="Rockwell" panose="02060603020205020403" pitchFamily="18" charset="77"/>
              </a:rPr>
              <a:t>Research Questions.</a:t>
            </a:r>
          </a:p>
        </p:txBody>
      </p:sp>
    </p:spTree>
    <p:extLst>
      <p:ext uri="{BB962C8B-B14F-4D97-AF65-F5344CB8AC3E}">
        <p14:creationId xmlns:p14="http://schemas.microsoft.com/office/powerpoint/2010/main" val="639014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3F4425-04AC-2447-944D-276EC4BACBF9}"/>
              </a:ext>
            </a:extLst>
          </p:cNvPr>
          <p:cNvSpPr/>
          <p:nvPr/>
        </p:nvSpPr>
        <p:spPr>
          <a:xfrm>
            <a:off x="1071885" y="1658681"/>
            <a:ext cx="10478290" cy="4154984"/>
          </a:xfrm>
          <a:prstGeom prst="rect">
            <a:avLst/>
          </a:prstGeom>
        </p:spPr>
        <p:txBody>
          <a:bodyPr wrap="square">
            <a:spAutoFit/>
          </a:bodyPr>
          <a:lstStyle/>
          <a:p>
            <a:pPr marR="0" lvl="0">
              <a:spcBef>
                <a:spcPts val="0"/>
              </a:spcBef>
              <a:spcAft>
                <a:spcPts val="0"/>
              </a:spcAft>
            </a:pPr>
            <a:r>
              <a:rPr lang="en-US" sz="2200" b="1" i="1" u="sng" dirty="0">
                <a:latin typeface="Rockwell" panose="02060603020205020403" pitchFamily="18" charset="77"/>
                <a:ea typeface="Times New Roman" panose="02020603050405020304" pitchFamily="18" charset="0"/>
              </a:rPr>
              <a:t>Causal Effect:</a:t>
            </a:r>
            <a:r>
              <a:rPr lang="en-US" sz="2200" b="1" i="1" dirty="0">
                <a:latin typeface="Rockwell" panose="02060603020205020403" pitchFamily="18" charset="77"/>
                <a:ea typeface="Times New Roman" panose="02020603050405020304" pitchFamily="18" charset="0"/>
              </a:rPr>
              <a:t> </a:t>
            </a:r>
            <a:r>
              <a:rPr lang="en-US" sz="2200" dirty="0">
                <a:latin typeface="Rockwell" panose="02060603020205020403" pitchFamily="18" charset="77"/>
                <a:ea typeface="Times New Roman" panose="02020603050405020304" pitchFamily="18" charset="0"/>
              </a:rPr>
              <a:t>Message initiation will increase a worker’s probability of being hired.</a:t>
            </a:r>
          </a:p>
          <a:p>
            <a:pPr marR="0" lvl="0">
              <a:spcBef>
                <a:spcPts val="0"/>
              </a:spcBef>
              <a:spcAft>
                <a:spcPts val="0"/>
              </a:spcAft>
            </a:pPr>
            <a:endParaRPr lang="en-US" sz="2200" dirty="0">
              <a:latin typeface="Rockwell" panose="02060603020205020403" pitchFamily="18" charset="77"/>
              <a:ea typeface="Times New Roman" panose="02020603050405020304" pitchFamily="18" charset="0"/>
            </a:endParaRPr>
          </a:p>
          <a:p>
            <a:pPr marR="0" lvl="0">
              <a:spcBef>
                <a:spcPts val="0"/>
              </a:spcBef>
              <a:spcAft>
                <a:spcPts val="0"/>
              </a:spcAft>
            </a:pPr>
            <a:r>
              <a:rPr lang="en-US" sz="2200" b="1" i="1" u="sng" dirty="0">
                <a:latin typeface="Rockwell" panose="02060603020205020403" pitchFamily="18" charset="77"/>
                <a:ea typeface="Times New Roman" panose="02020603050405020304" pitchFamily="18" charset="0"/>
              </a:rPr>
              <a:t>Pipe Mechanism:</a:t>
            </a:r>
            <a:r>
              <a:rPr lang="en-US" sz="2200" b="1" i="1" dirty="0">
                <a:latin typeface="Rockwell" panose="02060603020205020403" pitchFamily="18" charset="77"/>
                <a:ea typeface="Times New Roman" panose="02020603050405020304" pitchFamily="18" charset="0"/>
              </a:rPr>
              <a:t> </a:t>
            </a:r>
            <a:r>
              <a:rPr lang="en-US" sz="2200" dirty="0">
                <a:latin typeface="Rockwell" panose="02060603020205020403" pitchFamily="18" charset="77"/>
                <a:ea typeface="Times New Roman" panose="02020603050405020304" pitchFamily="18" charset="0"/>
              </a:rPr>
              <a:t>Message content, in terms of linguistic style (LIWC) and quality of writing (typos) will influence </a:t>
            </a:r>
            <a:r>
              <a:rPr lang="en-US" altLang="zh-CN" sz="2200" dirty="0">
                <a:latin typeface="Rockwell" panose="02060603020205020403" pitchFamily="18" charset="77"/>
                <a:ea typeface="Times New Roman" panose="02020603050405020304" pitchFamily="18" charset="0"/>
              </a:rPr>
              <a:t>the</a:t>
            </a:r>
            <a:r>
              <a:rPr lang="zh-CN" altLang="en-US" sz="2200" dirty="0">
                <a:latin typeface="Rockwell" panose="02060603020205020403" pitchFamily="18" charset="77"/>
                <a:ea typeface="Times New Roman" panose="02020603050405020304" pitchFamily="18" charset="0"/>
              </a:rPr>
              <a:t> </a:t>
            </a:r>
            <a:r>
              <a:rPr lang="en-US" sz="2200" dirty="0">
                <a:latin typeface="Rockwell" panose="02060603020205020403" pitchFamily="18" charset="77"/>
                <a:ea typeface="Times New Roman" panose="02020603050405020304" pitchFamily="18" charset="0"/>
              </a:rPr>
              <a:t>probability of being hired.</a:t>
            </a:r>
          </a:p>
          <a:p>
            <a:pPr marR="0" lvl="0">
              <a:spcBef>
                <a:spcPts val="0"/>
              </a:spcBef>
              <a:spcAft>
                <a:spcPts val="0"/>
              </a:spcAft>
            </a:pPr>
            <a:endParaRPr lang="en-US" sz="2200" dirty="0">
              <a:latin typeface="Rockwell" panose="02060603020205020403" pitchFamily="18" charset="77"/>
              <a:ea typeface="Times New Roman" panose="02020603050405020304" pitchFamily="18" charset="0"/>
            </a:endParaRPr>
          </a:p>
          <a:p>
            <a:pPr marR="0" lvl="0">
              <a:spcBef>
                <a:spcPts val="0"/>
              </a:spcBef>
              <a:spcAft>
                <a:spcPts val="0"/>
              </a:spcAft>
            </a:pPr>
            <a:r>
              <a:rPr lang="en-US" sz="2200" b="1" i="1" u="sng" dirty="0">
                <a:latin typeface="Rockwell" panose="02060603020205020403" pitchFamily="18" charset="77"/>
                <a:ea typeface="Times New Roman" panose="02020603050405020304" pitchFamily="18" charset="0"/>
              </a:rPr>
              <a:t>Prism Mechanism:</a:t>
            </a:r>
            <a:r>
              <a:rPr lang="en-US" sz="2200" b="1" i="1" dirty="0">
                <a:latin typeface="Rockwell" panose="02060603020205020403" pitchFamily="18" charset="77"/>
                <a:ea typeface="Times New Roman" panose="02020603050405020304" pitchFamily="18" charset="0"/>
              </a:rPr>
              <a:t> </a:t>
            </a:r>
            <a:r>
              <a:rPr lang="en-US" sz="2200" dirty="0">
                <a:latin typeface="Rockwell" panose="02060603020205020403" pitchFamily="18" charset="77"/>
                <a:ea typeface="Times New Roman" panose="02020603050405020304" pitchFamily="18" charset="0"/>
              </a:rPr>
              <a:t>All else equal, workers who lack reputation, and workers who reside at a distance have more to gain, and thus will benefit disproportionately from message initiation.</a:t>
            </a:r>
          </a:p>
          <a:p>
            <a:pPr marR="0" lvl="0">
              <a:spcBef>
                <a:spcPts val="0"/>
              </a:spcBef>
              <a:spcAft>
                <a:spcPts val="0"/>
              </a:spcAft>
            </a:pPr>
            <a:endParaRPr lang="en-US" sz="2200" dirty="0">
              <a:latin typeface="Rockwell" panose="02060603020205020403" pitchFamily="18" charset="77"/>
              <a:ea typeface="Times New Roman" panose="02020603050405020304" pitchFamily="18" charset="0"/>
            </a:endParaRPr>
          </a:p>
          <a:p>
            <a:pPr marR="0" lvl="0">
              <a:spcBef>
                <a:spcPts val="0"/>
              </a:spcBef>
              <a:spcAft>
                <a:spcPts val="0"/>
              </a:spcAft>
            </a:pPr>
            <a:r>
              <a:rPr lang="en-US" sz="2200" b="1" i="1" u="sng" dirty="0">
                <a:latin typeface="Rockwell" panose="02060603020205020403" pitchFamily="18" charset="77"/>
                <a:ea typeface="Times New Roman" panose="02020603050405020304" pitchFamily="18" charset="0"/>
              </a:rPr>
              <a:t>Sanity Checks:</a:t>
            </a:r>
            <a:r>
              <a:rPr lang="en-US" sz="2200" b="1" i="1" dirty="0">
                <a:latin typeface="Rockwell" panose="02060603020205020403" pitchFamily="18" charset="77"/>
                <a:ea typeface="Times New Roman" panose="02020603050405020304" pitchFamily="18" charset="0"/>
              </a:rPr>
              <a:t> </a:t>
            </a:r>
            <a:r>
              <a:rPr lang="en-US" sz="2200" dirty="0">
                <a:latin typeface="Rockwell" panose="02060603020205020403" pitchFamily="18" charset="77"/>
                <a:ea typeface="Times New Roman" panose="02020603050405020304" pitchFamily="18" charset="0"/>
              </a:rPr>
              <a:t>Effects weaken as more bidders initiate messages, and when the bidder has a prior working relationship with the employer.</a:t>
            </a:r>
          </a:p>
        </p:txBody>
      </p:sp>
      <p:sp>
        <p:nvSpPr>
          <p:cNvPr id="5" name="TextBox 4">
            <a:extLst>
              <a:ext uri="{FF2B5EF4-FFF2-40B4-BE49-F238E27FC236}">
                <a16:creationId xmlns:a16="http://schemas.microsoft.com/office/drawing/2014/main" id="{BC777767-A965-654F-80ED-5FFEA6F81FA6}"/>
              </a:ext>
            </a:extLst>
          </p:cNvPr>
          <p:cNvSpPr txBox="1"/>
          <p:nvPr/>
        </p:nvSpPr>
        <p:spPr>
          <a:xfrm>
            <a:off x="880498" y="609698"/>
            <a:ext cx="3631122" cy="523220"/>
          </a:xfrm>
          <a:prstGeom prst="rect">
            <a:avLst/>
          </a:prstGeom>
          <a:noFill/>
        </p:spPr>
        <p:txBody>
          <a:bodyPr wrap="none" rtlCol="0">
            <a:spAutoFit/>
          </a:bodyPr>
          <a:lstStyle/>
          <a:p>
            <a:r>
              <a:rPr lang="en-US" sz="2800" dirty="0">
                <a:latin typeface="Rockwell" panose="02060603020205020403" pitchFamily="18" charset="77"/>
              </a:rPr>
              <a:t>Some Predictions...</a:t>
            </a:r>
          </a:p>
        </p:txBody>
      </p:sp>
    </p:spTree>
    <p:extLst>
      <p:ext uri="{BB962C8B-B14F-4D97-AF65-F5344CB8AC3E}">
        <p14:creationId xmlns:p14="http://schemas.microsoft.com/office/powerpoint/2010/main" val="654351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DD8B8C0-F9EF-9041-97D3-19A6F4597B67}"/>
              </a:ext>
            </a:extLst>
          </p:cNvPr>
          <p:cNvSpPr txBox="1"/>
          <p:nvPr/>
        </p:nvSpPr>
        <p:spPr>
          <a:xfrm>
            <a:off x="829775" y="779818"/>
            <a:ext cx="5266185" cy="523220"/>
          </a:xfrm>
          <a:prstGeom prst="rect">
            <a:avLst/>
          </a:prstGeom>
          <a:noFill/>
        </p:spPr>
        <p:txBody>
          <a:bodyPr wrap="none" rtlCol="0">
            <a:spAutoFit/>
          </a:bodyPr>
          <a:lstStyle/>
          <a:p>
            <a:r>
              <a:rPr lang="en-US" sz="2800" dirty="0">
                <a:latin typeface="Rockwell" panose="02060603020205020403" pitchFamily="18" charset="77"/>
              </a:rPr>
              <a:t>Research Context &amp; Dataset.</a:t>
            </a:r>
          </a:p>
        </p:txBody>
      </p:sp>
      <p:pic>
        <p:nvPicPr>
          <p:cNvPr id="5" name="Picture 4">
            <a:extLst>
              <a:ext uri="{FF2B5EF4-FFF2-40B4-BE49-F238E27FC236}">
                <a16:creationId xmlns:a16="http://schemas.microsoft.com/office/drawing/2014/main" id="{48BBC8E3-78CE-FD4F-B834-4B6B1CF702FE}"/>
              </a:ext>
            </a:extLst>
          </p:cNvPr>
          <p:cNvPicPr>
            <a:picLocks noChangeAspect="1"/>
          </p:cNvPicPr>
          <p:nvPr/>
        </p:nvPicPr>
        <p:blipFill>
          <a:blip r:embed="rId2"/>
          <a:stretch>
            <a:fillRect/>
          </a:stretch>
        </p:blipFill>
        <p:spPr>
          <a:xfrm>
            <a:off x="433930" y="2045775"/>
            <a:ext cx="7002674" cy="3841011"/>
          </a:xfrm>
          <a:prstGeom prst="rect">
            <a:avLst/>
          </a:prstGeom>
          <a:ln>
            <a:noFill/>
          </a:ln>
          <a:effectLst>
            <a:outerShdw blurRad="292100" dist="139700" dir="2700000" algn="tl" rotWithShape="0">
              <a:srgbClr val="333333">
                <a:alpha val="65000"/>
              </a:srgbClr>
            </a:outerShdw>
          </a:effectLst>
        </p:spPr>
      </p:pic>
      <p:sp>
        <p:nvSpPr>
          <p:cNvPr id="6" name="Rectangle 5">
            <a:extLst>
              <a:ext uri="{FF2B5EF4-FFF2-40B4-BE49-F238E27FC236}">
                <a16:creationId xmlns:a16="http://schemas.microsoft.com/office/drawing/2014/main" id="{7B605537-3C8C-444B-8328-58CF7D9C135D}"/>
              </a:ext>
            </a:extLst>
          </p:cNvPr>
          <p:cNvSpPr/>
          <p:nvPr/>
        </p:nvSpPr>
        <p:spPr>
          <a:xfrm>
            <a:off x="8020426" y="1594318"/>
            <a:ext cx="3824245" cy="4708981"/>
          </a:xfrm>
          <a:prstGeom prst="rect">
            <a:avLst/>
          </a:prstGeom>
        </p:spPr>
        <p:txBody>
          <a:bodyPr wrap="square">
            <a:spAutoFit/>
          </a:bodyPr>
          <a:lstStyle/>
          <a:p>
            <a:pPr marR="0" lvl="0" algn="ctr">
              <a:spcBef>
                <a:spcPts val="0"/>
              </a:spcBef>
              <a:spcAft>
                <a:spcPts val="0"/>
              </a:spcAft>
            </a:pPr>
            <a:r>
              <a:rPr lang="en-US" sz="2000" dirty="0">
                <a:latin typeface="Rockwell" panose="02060603020205020403" pitchFamily="18" charset="77"/>
                <a:ea typeface="Times New Roman" panose="02020603050405020304" pitchFamily="18" charset="0"/>
              </a:rPr>
              <a:t>Proprietary data from </a:t>
            </a:r>
            <a:br>
              <a:rPr lang="en-US" sz="2000" dirty="0">
                <a:latin typeface="Rockwell" panose="02060603020205020403" pitchFamily="18" charset="77"/>
                <a:ea typeface="Times New Roman" panose="02020603050405020304" pitchFamily="18" charset="0"/>
              </a:rPr>
            </a:br>
            <a:r>
              <a:rPr lang="en-US" sz="2000" dirty="0" err="1">
                <a:latin typeface="Rockwell" panose="02060603020205020403" pitchFamily="18" charset="77"/>
                <a:ea typeface="Times New Roman" panose="02020603050405020304" pitchFamily="18" charset="0"/>
              </a:rPr>
              <a:t>Freelancer.com</a:t>
            </a:r>
            <a:r>
              <a:rPr lang="en-US" sz="2000" dirty="0">
                <a:latin typeface="Rockwell" panose="02060603020205020403" pitchFamily="18" charset="77"/>
                <a:ea typeface="Times New Roman" panose="02020603050405020304" pitchFamily="18" charset="0"/>
              </a:rPr>
              <a:t>.</a:t>
            </a:r>
            <a:br>
              <a:rPr lang="en-US" sz="2000" dirty="0">
                <a:latin typeface="Rockwell" panose="02060603020205020403" pitchFamily="18" charset="77"/>
                <a:ea typeface="Times New Roman" panose="02020603050405020304" pitchFamily="18" charset="0"/>
              </a:rPr>
            </a:br>
            <a:endParaRPr lang="en-US" sz="2000" dirty="0">
              <a:latin typeface="Rockwell" panose="02060603020205020403" pitchFamily="18" charset="77"/>
              <a:ea typeface="Times New Roman" panose="02020603050405020304" pitchFamily="18" charset="0"/>
            </a:endParaRPr>
          </a:p>
          <a:p>
            <a:pPr marR="0" lvl="0" algn="ctr">
              <a:spcBef>
                <a:spcPts val="0"/>
              </a:spcBef>
              <a:spcAft>
                <a:spcPts val="0"/>
              </a:spcAft>
            </a:pPr>
            <a:r>
              <a:rPr lang="en-US" sz="2000" dirty="0">
                <a:latin typeface="Rockwell" panose="02060603020205020403" pitchFamily="18" charset="77"/>
                <a:ea typeface="Times New Roman" panose="02020603050405020304" pitchFamily="18" charset="0"/>
              </a:rPr>
              <a:t>Panel of 400,000+ worker-job pairs between January and May of 2010. </a:t>
            </a:r>
          </a:p>
          <a:p>
            <a:pPr marR="0" lvl="0" algn="ctr">
              <a:spcBef>
                <a:spcPts val="0"/>
              </a:spcBef>
              <a:spcAft>
                <a:spcPts val="0"/>
              </a:spcAft>
            </a:pPr>
            <a:endParaRPr lang="en-US" sz="2000" dirty="0">
              <a:latin typeface="Rockwell" panose="02060603020205020403" pitchFamily="18" charset="77"/>
              <a:ea typeface="Times New Roman" panose="02020603050405020304" pitchFamily="18" charset="0"/>
            </a:endParaRPr>
          </a:p>
          <a:p>
            <a:pPr marR="0" lvl="0" algn="ctr">
              <a:spcBef>
                <a:spcPts val="0"/>
              </a:spcBef>
              <a:spcAft>
                <a:spcPts val="0"/>
              </a:spcAft>
            </a:pPr>
            <a:r>
              <a:rPr lang="en-US" sz="2000" dirty="0">
                <a:latin typeface="Rockwell" panose="02060603020205020403" pitchFamily="18" charset="77"/>
                <a:ea typeface="Times New Roman" panose="02020603050405020304" pitchFamily="18" charset="0"/>
              </a:rPr>
              <a:t>Each observation has an indicator of whether worker was hired, any pre-contract messaging activity, worker reputation measures, distance measures, whether the worker had been hired by the employer before, etc. </a:t>
            </a:r>
          </a:p>
        </p:txBody>
      </p:sp>
    </p:spTree>
    <p:extLst>
      <p:ext uri="{BB962C8B-B14F-4D97-AF65-F5344CB8AC3E}">
        <p14:creationId xmlns:p14="http://schemas.microsoft.com/office/powerpoint/2010/main" val="35513625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609601" y="279402"/>
            <a:ext cx="10966451" cy="1076281"/>
          </a:xfrm>
        </p:spPr>
        <p:txBody>
          <a:bodyPr>
            <a:normAutofit/>
          </a:bodyPr>
          <a:lstStyle/>
          <a:p>
            <a:r>
              <a:rPr lang="en-US" sz="3200" dirty="0">
                <a:latin typeface="Rockwell" panose="02060603020205020403" pitchFamily="18" charset="77"/>
              </a:rPr>
              <a:t>Data Generation Process</a:t>
            </a:r>
          </a:p>
        </p:txBody>
      </p:sp>
      <p:pic>
        <p:nvPicPr>
          <p:cNvPr id="4" name="Picture 3">
            <a:extLst>
              <a:ext uri="{FF2B5EF4-FFF2-40B4-BE49-F238E27FC236}">
                <a16:creationId xmlns:a16="http://schemas.microsoft.com/office/drawing/2014/main" id="{49D4B20A-4223-C142-B14A-BB2138C87BD1}"/>
              </a:ext>
            </a:extLst>
          </p:cNvPr>
          <p:cNvPicPr>
            <a:picLocks noChangeAspect="1"/>
          </p:cNvPicPr>
          <p:nvPr/>
        </p:nvPicPr>
        <p:blipFill>
          <a:blip r:embed="rId2"/>
          <a:stretch>
            <a:fillRect/>
          </a:stretch>
        </p:blipFill>
        <p:spPr>
          <a:xfrm>
            <a:off x="1088563" y="1508760"/>
            <a:ext cx="10008523" cy="4878914"/>
          </a:xfrm>
          <a:prstGeom prst="rect">
            <a:avLst/>
          </a:prstGeom>
        </p:spPr>
      </p:pic>
    </p:spTree>
    <p:extLst>
      <p:ext uri="{BB962C8B-B14F-4D97-AF65-F5344CB8AC3E}">
        <p14:creationId xmlns:p14="http://schemas.microsoft.com/office/powerpoint/2010/main" val="26178515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13B071F-03AC-A94B-B625-0B83A8F5FB13}"/>
              </a:ext>
            </a:extLst>
          </p:cNvPr>
          <p:cNvSpPr txBox="1"/>
          <p:nvPr/>
        </p:nvSpPr>
        <p:spPr>
          <a:xfrm>
            <a:off x="880498" y="609698"/>
            <a:ext cx="9251251" cy="523220"/>
          </a:xfrm>
          <a:prstGeom prst="rect">
            <a:avLst/>
          </a:prstGeom>
          <a:noFill/>
        </p:spPr>
        <p:txBody>
          <a:bodyPr wrap="none" rtlCol="0">
            <a:spAutoFit/>
          </a:bodyPr>
          <a:lstStyle/>
          <a:p>
            <a:r>
              <a:rPr lang="en-US" sz="2800" dirty="0">
                <a:latin typeface="Rockwell" panose="02060603020205020403" pitchFamily="18" charset="77"/>
              </a:rPr>
              <a:t>IV Regression for Q1 – Causal Effect of Messaging:</a:t>
            </a:r>
          </a:p>
        </p:txBody>
      </p:sp>
      <p:sp>
        <p:nvSpPr>
          <p:cNvPr id="6" name="Rectangle 5">
            <a:extLst>
              <a:ext uri="{FF2B5EF4-FFF2-40B4-BE49-F238E27FC236}">
                <a16:creationId xmlns:a16="http://schemas.microsoft.com/office/drawing/2014/main" id="{5245CE82-1D05-5748-8DD1-74D3A9E000F0}"/>
              </a:ext>
            </a:extLst>
          </p:cNvPr>
          <p:cNvSpPr/>
          <p:nvPr/>
        </p:nvSpPr>
        <p:spPr>
          <a:xfrm>
            <a:off x="1235262" y="1507164"/>
            <a:ext cx="10269166" cy="4647426"/>
          </a:xfrm>
          <a:prstGeom prst="rect">
            <a:avLst/>
          </a:prstGeom>
        </p:spPr>
        <p:txBody>
          <a:bodyPr wrap="square">
            <a:spAutoFit/>
          </a:bodyPr>
          <a:lstStyle/>
          <a:p>
            <a:r>
              <a:rPr lang="en-US" sz="2400" b="1" i="1" u="sng" dirty="0">
                <a:latin typeface="Rockwell" panose="02060603020205020403" pitchFamily="18" charset="77"/>
              </a:rPr>
              <a:t>Instrument</a:t>
            </a:r>
            <a:r>
              <a:rPr lang="en-US" altLang="zh-CN" sz="2400" b="1" i="1" u="sng" dirty="0">
                <a:latin typeface="Rockwell" panose="02060603020205020403" pitchFamily="18" charset="77"/>
              </a:rPr>
              <a:t>al</a:t>
            </a:r>
            <a:r>
              <a:rPr lang="zh-CN" altLang="en-US" sz="2400" b="1" i="1" u="sng" dirty="0">
                <a:latin typeface="Rockwell" panose="02060603020205020403" pitchFamily="18" charset="77"/>
              </a:rPr>
              <a:t> </a:t>
            </a:r>
            <a:r>
              <a:rPr lang="en-US" altLang="zh-CN" sz="2400" b="1" i="1" u="sng" dirty="0">
                <a:latin typeface="Rockwell" panose="02060603020205020403" pitchFamily="18" charset="77"/>
              </a:rPr>
              <a:t>variable</a:t>
            </a:r>
            <a:r>
              <a:rPr lang="en-US" sz="2400" b="1" i="1" u="sng" dirty="0">
                <a:latin typeface="Rockwell" panose="02060603020205020403" pitchFamily="18" charset="77"/>
              </a:rPr>
              <a:t>:</a:t>
            </a:r>
            <a:r>
              <a:rPr lang="en-US" sz="2400" dirty="0">
                <a:latin typeface="Rockwell" panose="02060603020205020403" pitchFamily="18" charset="77"/>
              </a:rPr>
              <a:t> </a:t>
            </a:r>
          </a:p>
          <a:p>
            <a:endParaRPr lang="en-US" sz="1600" dirty="0">
              <a:latin typeface="Rockwell" panose="02060603020205020403" pitchFamily="18" charset="77"/>
            </a:endParaRPr>
          </a:p>
          <a:p>
            <a:r>
              <a:rPr lang="en-US" sz="2400" dirty="0">
                <a:latin typeface="Rockwell" panose="02060603020205020403" pitchFamily="18" charset="77"/>
              </a:rPr>
              <a:t>Worker experience in his or her last attempt to initiate a message with an employer, on a prior job, i.e., did the employer bother to open the message? </a:t>
            </a:r>
          </a:p>
          <a:p>
            <a:endParaRPr lang="en-US" sz="2400" dirty="0">
              <a:latin typeface="Rockwell" panose="02060603020205020403" pitchFamily="18" charset="77"/>
            </a:endParaRPr>
          </a:p>
          <a:p>
            <a:r>
              <a:rPr lang="en-US" sz="2400" b="1" i="1" u="sng" dirty="0">
                <a:latin typeface="Rockwell" panose="02060603020205020403" pitchFamily="18" charset="77"/>
              </a:rPr>
              <a:t>Rationale:</a:t>
            </a:r>
          </a:p>
          <a:p>
            <a:endParaRPr lang="en-US" sz="1600" dirty="0">
              <a:latin typeface="Rockwell" panose="02060603020205020403" pitchFamily="18" charset="77"/>
            </a:endParaRPr>
          </a:p>
          <a:p>
            <a:r>
              <a:rPr lang="en-US" sz="2400" dirty="0">
                <a:latin typeface="Rockwell" panose="02060603020205020403" pitchFamily="18" charset="77"/>
              </a:rPr>
              <a:t>If the worker was ignored in the prior communication attempt, they should be less likely to try again. However, a prior employer’s decision to ignore the prior message has no bearing on current job hiring outcomes, conditional on worker and worker-job / worker-employ dyad features. </a:t>
            </a:r>
          </a:p>
        </p:txBody>
      </p:sp>
    </p:spTree>
    <p:extLst>
      <p:ext uri="{BB962C8B-B14F-4D97-AF65-F5344CB8AC3E}">
        <p14:creationId xmlns:p14="http://schemas.microsoft.com/office/powerpoint/2010/main" val="6925852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349CC78-FFBD-7A4D-8F25-AADB8FD3BF4D}"/>
              </a:ext>
            </a:extLst>
          </p:cNvPr>
          <p:cNvPicPr>
            <a:picLocks noChangeAspect="1"/>
          </p:cNvPicPr>
          <p:nvPr/>
        </p:nvPicPr>
        <p:blipFill>
          <a:blip r:embed="rId3"/>
          <a:stretch>
            <a:fillRect/>
          </a:stretch>
        </p:blipFill>
        <p:spPr>
          <a:xfrm>
            <a:off x="2346250" y="1597567"/>
            <a:ext cx="7287685" cy="4696908"/>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226D162B-3397-FB40-B9D9-867AA46DF238}"/>
              </a:ext>
            </a:extLst>
          </p:cNvPr>
          <p:cNvSpPr txBox="1"/>
          <p:nvPr/>
        </p:nvSpPr>
        <p:spPr>
          <a:xfrm>
            <a:off x="880498" y="524638"/>
            <a:ext cx="9323386" cy="523220"/>
          </a:xfrm>
          <a:prstGeom prst="rect">
            <a:avLst/>
          </a:prstGeom>
          <a:noFill/>
        </p:spPr>
        <p:txBody>
          <a:bodyPr wrap="none" rtlCol="0">
            <a:spAutoFit/>
          </a:bodyPr>
          <a:lstStyle/>
          <a:p>
            <a:r>
              <a:rPr lang="en-US" sz="2800" dirty="0">
                <a:latin typeface="Rockwell" panose="02060603020205020403" pitchFamily="18" charset="77"/>
              </a:rPr>
              <a:t>Results for Q1: Causal Effect of Worker Messaging.</a:t>
            </a:r>
          </a:p>
        </p:txBody>
      </p:sp>
    </p:spTree>
    <p:extLst>
      <p:ext uri="{BB962C8B-B14F-4D97-AF65-F5344CB8AC3E}">
        <p14:creationId xmlns:p14="http://schemas.microsoft.com/office/powerpoint/2010/main" val="28022863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13B071F-03AC-A94B-B625-0B83A8F5FB13}"/>
              </a:ext>
            </a:extLst>
          </p:cNvPr>
          <p:cNvSpPr txBox="1"/>
          <p:nvPr/>
        </p:nvSpPr>
        <p:spPr>
          <a:xfrm>
            <a:off x="880498" y="609698"/>
            <a:ext cx="5953233" cy="523220"/>
          </a:xfrm>
          <a:prstGeom prst="rect">
            <a:avLst/>
          </a:prstGeom>
          <a:noFill/>
        </p:spPr>
        <p:txBody>
          <a:bodyPr wrap="none" rtlCol="0">
            <a:spAutoFit/>
          </a:bodyPr>
          <a:lstStyle/>
          <a:p>
            <a:r>
              <a:rPr lang="en-US" sz="2800" dirty="0">
                <a:latin typeface="Rockwell" panose="02060603020205020403" pitchFamily="18" charset="77"/>
              </a:rPr>
              <a:t>Q</a:t>
            </a:r>
            <a:r>
              <a:rPr lang="en-US" altLang="zh-CN" sz="2800" dirty="0">
                <a:latin typeface="Rockwell" panose="02060603020205020403" pitchFamily="18" charset="77"/>
              </a:rPr>
              <a:t>2</a:t>
            </a:r>
            <a:r>
              <a:rPr lang="en-US" sz="2800" dirty="0">
                <a:latin typeface="Rockwell" panose="02060603020205020403" pitchFamily="18" charset="77"/>
              </a:rPr>
              <a:t> – </a:t>
            </a:r>
            <a:r>
              <a:rPr lang="en-US" altLang="zh-CN" sz="2800" dirty="0">
                <a:latin typeface="Rockwell" panose="02060603020205020403" pitchFamily="18" charset="77"/>
              </a:rPr>
              <a:t>Message</a:t>
            </a:r>
            <a:r>
              <a:rPr lang="zh-CN" altLang="en-US" sz="2800" dirty="0">
                <a:latin typeface="Rockwell" panose="02060603020205020403" pitchFamily="18" charset="77"/>
              </a:rPr>
              <a:t> </a:t>
            </a:r>
            <a:r>
              <a:rPr lang="en-US" altLang="zh-CN" sz="2800" dirty="0">
                <a:latin typeface="Rockwell" panose="02060603020205020403" pitchFamily="18" charset="77"/>
              </a:rPr>
              <a:t>Initiation</a:t>
            </a:r>
            <a:r>
              <a:rPr lang="zh-CN" altLang="en-US" sz="2800" dirty="0">
                <a:latin typeface="Rockwell" panose="02060603020205020403" pitchFamily="18" charset="77"/>
              </a:rPr>
              <a:t> </a:t>
            </a:r>
            <a:r>
              <a:rPr lang="en-US" altLang="zh-CN" sz="2800" dirty="0">
                <a:latin typeface="Rockwell" panose="02060603020205020403" pitchFamily="18" charset="77"/>
              </a:rPr>
              <a:t>vs.</a:t>
            </a:r>
            <a:r>
              <a:rPr lang="zh-CN" altLang="en-US" sz="2800" dirty="0">
                <a:latin typeface="Rockwell" panose="02060603020205020403" pitchFamily="18" charset="77"/>
              </a:rPr>
              <a:t> </a:t>
            </a:r>
            <a:r>
              <a:rPr lang="en-US" altLang="zh-CN" sz="2800" dirty="0">
                <a:latin typeface="Rockwell" panose="02060603020205020403" pitchFamily="18" charset="77"/>
              </a:rPr>
              <a:t>Content</a:t>
            </a:r>
            <a:endParaRPr lang="en-US" sz="2800" dirty="0">
              <a:latin typeface="Rockwell" panose="02060603020205020403" pitchFamily="18" charset="77"/>
            </a:endParaRPr>
          </a:p>
        </p:txBody>
      </p:sp>
      <p:sp>
        <p:nvSpPr>
          <p:cNvPr id="6" name="Rectangle 5">
            <a:extLst>
              <a:ext uri="{FF2B5EF4-FFF2-40B4-BE49-F238E27FC236}">
                <a16:creationId xmlns:a16="http://schemas.microsoft.com/office/drawing/2014/main" id="{5245CE82-1D05-5748-8DD1-74D3A9E000F0}"/>
              </a:ext>
            </a:extLst>
          </p:cNvPr>
          <p:cNvSpPr/>
          <p:nvPr/>
        </p:nvSpPr>
        <p:spPr>
          <a:xfrm>
            <a:off x="1235262" y="1529742"/>
            <a:ext cx="10269166" cy="4278094"/>
          </a:xfrm>
          <a:prstGeom prst="rect">
            <a:avLst/>
          </a:prstGeom>
        </p:spPr>
        <p:txBody>
          <a:bodyPr wrap="square">
            <a:spAutoFit/>
          </a:bodyPr>
          <a:lstStyle/>
          <a:p>
            <a:r>
              <a:rPr lang="en-US" altLang="zh-CN" sz="2400" b="1" i="1" u="sng" dirty="0">
                <a:latin typeface="Rockwell" panose="02060603020205020403" pitchFamily="18" charset="77"/>
              </a:rPr>
              <a:t>Text</a:t>
            </a:r>
            <a:r>
              <a:rPr lang="zh-CN" altLang="en-US" sz="2400" b="1" i="1" u="sng" dirty="0">
                <a:latin typeface="Rockwell" panose="02060603020205020403" pitchFamily="18" charset="77"/>
              </a:rPr>
              <a:t> </a:t>
            </a:r>
            <a:r>
              <a:rPr lang="en-US" altLang="zh-CN" sz="2400" b="1" i="1" u="sng" dirty="0">
                <a:latin typeface="Rockwell" panose="02060603020205020403" pitchFamily="18" charset="77"/>
              </a:rPr>
              <a:t>Analytics:</a:t>
            </a:r>
            <a:endParaRPr lang="en-US" sz="2400" dirty="0">
              <a:latin typeface="Rockwell" panose="02060603020205020403" pitchFamily="18" charset="77"/>
            </a:endParaRPr>
          </a:p>
          <a:p>
            <a:endParaRPr lang="en-US" sz="1600" dirty="0">
              <a:latin typeface="Rockwell" panose="02060603020205020403" pitchFamily="18" charset="77"/>
            </a:endParaRPr>
          </a:p>
          <a:p>
            <a:endParaRPr lang="en-US" sz="1600" dirty="0">
              <a:latin typeface="Rockwell" panose="02060603020205020403" pitchFamily="18" charset="77"/>
            </a:endParaRPr>
          </a:p>
          <a:p>
            <a:r>
              <a:rPr lang="en-US" altLang="zh-CN" sz="2400" dirty="0">
                <a:latin typeface="Rockwell" panose="02060603020205020403" pitchFamily="18" charset="77"/>
              </a:rPr>
              <a:t>Typos:</a:t>
            </a:r>
            <a:r>
              <a:rPr lang="zh-CN" altLang="en-US" sz="2400" dirty="0">
                <a:latin typeface="Rockwell" panose="02060603020205020403" pitchFamily="18" charset="77"/>
              </a:rPr>
              <a:t> </a:t>
            </a:r>
            <a:r>
              <a:rPr lang="en-US" altLang="zh-CN" sz="2400" dirty="0">
                <a:latin typeface="Rockwell" panose="02060603020205020403" pitchFamily="18" charset="77"/>
              </a:rPr>
              <a:t>Python</a:t>
            </a:r>
            <a:r>
              <a:rPr lang="zh-CN" altLang="en-US" sz="2400" dirty="0">
                <a:latin typeface="Rockwell" panose="02060603020205020403" pitchFamily="18" charset="77"/>
              </a:rPr>
              <a:t> </a:t>
            </a:r>
            <a:r>
              <a:rPr lang="en-US" altLang="zh-CN" sz="2400" dirty="0" err="1">
                <a:latin typeface="Rockwell" panose="02060603020205020403" pitchFamily="18" charset="77"/>
              </a:rPr>
              <a:t>PyEnchant</a:t>
            </a:r>
            <a:endParaRPr lang="en-US" altLang="zh-CN" sz="2400" dirty="0">
              <a:latin typeface="Rockwell" panose="02060603020205020403" pitchFamily="18" charset="77"/>
            </a:endParaRPr>
          </a:p>
          <a:p>
            <a:endParaRPr lang="en-US" altLang="zh-CN" sz="2400" dirty="0">
              <a:latin typeface="Rockwell" panose="02060603020205020403" pitchFamily="18" charset="77"/>
            </a:endParaRPr>
          </a:p>
          <a:p>
            <a:r>
              <a:rPr lang="en-US" altLang="zh-CN" sz="2400" dirty="0">
                <a:latin typeface="Rockwell" panose="02060603020205020403" pitchFamily="18" charset="77"/>
              </a:rPr>
              <a:t>Worker-project</a:t>
            </a:r>
            <a:r>
              <a:rPr lang="zh-CN" altLang="en-US" sz="2400" dirty="0">
                <a:latin typeface="Rockwell" panose="02060603020205020403" pitchFamily="18" charset="77"/>
              </a:rPr>
              <a:t> </a:t>
            </a:r>
            <a:r>
              <a:rPr lang="en-US" altLang="zh-CN" sz="2400" dirty="0">
                <a:latin typeface="Rockwell" panose="02060603020205020403" pitchFamily="18" charset="77"/>
              </a:rPr>
              <a:t>fit:</a:t>
            </a:r>
            <a:r>
              <a:rPr lang="zh-CN" altLang="en-US" sz="2400" dirty="0">
                <a:latin typeface="Rockwell" panose="02060603020205020403" pitchFamily="18" charset="77"/>
              </a:rPr>
              <a:t> </a:t>
            </a:r>
            <a:r>
              <a:rPr lang="en-US" altLang="zh-CN" sz="2400" dirty="0">
                <a:latin typeface="Rockwell" panose="02060603020205020403" pitchFamily="18" charset="77"/>
              </a:rPr>
              <a:t>TF-IDF</a:t>
            </a:r>
            <a:r>
              <a:rPr lang="zh-CN" altLang="en-US" sz="2400" dirty="0">
                <a:latin typeface="Rockwell" panose="02060603020205020403" pitchFamily="18" charset="77"/>
              </a:rPr>
              <a:t> </a:t>
            </a:r>
            <a:r>
              <a:rPr lang="en-US" altLang="zh-CN" sz="2400" dirty="0">
                <a:latin typeface="Rockwell" panose="02060603020205020403" pitchFamily="18" charset="77"/>
              </a:rPr>
              <a:t>of</a:t>
            </a:r>
            <a:r>
              <a:rPr lang="zh-CN" altLang="en-US" sz="2400" dirty="0">
                <a:latin typeface="Rockwell" panose="02060603020205020403" pitchFamily="18" charset="77"/>
              </a:rPr>
              <a:t> </a:t>
            </a:r>
            <a:r>
              <a:rPr lang="en-US" altLang="zh-CN" sz="2400" dirty="0">
                <a:latin typeface="Rockwell" panose="02060603020205020403" pitchFamily="18" charset="77"/>
              </a:rPr>
              <a:t>tokenized</a:t>
            </a:r>
            <a:r>
              <a:rPr lang="zh-CN" altLang="en-US" sz="2400" dirty="0">
                <a:latin typeface="Rockwell" panose="02060603020205020403" pitchFamily="18" charset="77"/>
              </a:rPr>
              <a:t> </a:t>
            </a:r>
            <a:r>
              <a:rPr lang="en-US" altLang="zh-CN" sz="2400" dirty="0">
                <a:latin typeface="Rockwell" panose="02060603020205020403" pitchFamily="18" charset="77"/>
              </a:rPr>
              <a:t>text</a:t>
            </a:r>
            <a:r>
              <a:rPr lang="zh-CN" altLang="en-US" sz="2400" dirty="0">
                <a:latin typeface="Rockwell" panose="02060603020205020403" pitchFamily="18" charset="77"/>
              </a:rPr>
              <a:t> </a:t>
            </a:r>
            <a:r>
              <a:rPr lang="en-US" altLang="zh-CN" sz="2400" dirty="0">
                <a:latin typeface="Rockwell" panose="02060603020205020403" pitchFamily="18" charset="77"/>
              </a:rPr>
              <a:t>documents.</a:t>
            </a:r>
          </a:p>
          <a:p>
            <a:endParaRPr lang="en-US" altLang="zh-CN" sz="2400" dirty="0">
              <a:latin typeface="Rockwell" panose="02060603020205020403" pitchFamily="18" charset="77"/>
            </a:endParaRPr>
          </a:p>
          <a:p>
            <a:r>
              <a:rPr lang="en-US" altLang="zh-CN" sz="2400" dirty="0">
                <a:latin typeface="Rockwell" panose="02060603020205020403" pitchFamily="18" charset="77"/>
              </a:rPr>
              <a:t>Linguistic</a:t>
            </a:r>
            <a:r>
              <a:rPr lang="zh-CN" altLang="en-US" sz="2400" dirty="0">
                <a:latin typeface="Rockwell" panose="02060603020205020403" pitchFamily="18" charset="77"/>
              </a:rPr>
              <a:t> </a:t>
            </a:r>
            <a:r>
              <a:rPr lang="en-US" altLang="zh-CN" sz="2400" dirty="0">
                <a:latin typeface="Rockwell" panose="02060603020205020403" pitchFamily="18" charset="77"/>
              </a:rPr>
              <a:t>features:</a:t>
            </a:r>
            <a:r>
              <a:rPr lang="zh-CN" altLang="en-US" sz="2400" dirty="0">
                <a:latin typeface="Rockwell" panose="02060603020205020403" pitchFamily="18" charset="77"/>
              </a:rPr>
              <a:t> </a:t>
            </a:r>
            <a:r>
              <a:rPr lang="en-US" altLang="zh-CN" sz="2400" dirty="0">
                <a:latin typeface="Rockwell" panose="02060603020205020403" pitchFamily="18" charset="77"/>
              </a:rPr>
              <a:t>Linguistic</a:t>
            </a:r>
            <a:r>
              <a:rPr lang="zh-CN" altLang="en-US" sz="2400" dirty="0">
                <a:latin typeface="Rockwell" panose="02060603020205020403" pitchFamily="18" charset="77"/>
              </a:rPr>
              <a:t> </a:t>
            </a:r>
            <a:r>
              <a:rPr lang="en-US" altLang="zh-CN" sz="2400" dirty="0">
                <a:latin typeface="Rockwell" panose="02060603020205020403" pitchFamily="18" charset="77"/>
              </a:rPr>
              <a:t>Inquiry</a:t>
            </a:r>
            <a:r>
              <a:rPr lang="zh-CN" altLang="en-US" sz="2400" dirty="0">
                <a:latin typeface="Rockwell" panose="02060603020205020403" pitchFamily="18" charset="77"/>
              </a:rPr>
              <a:t> </a:t>
            </a:r>
            <a:r>
              <a:rPr lang="en-US" altLang="zh-CN" sz="2400" dirty="0">
                <a:latin typeface="Rockwell" panose="02060603020205020403" pitchFamily="18" charset="77"/>
              </a:rPr>
              <a:t>and</a:t>
            </a:r>
            <a:r>
              <a:rPr lang="zh-CN" altLang="en-US" sz="2400" dirty="0">
                <a:latin typeface="Rockwell" panose="02060603020205020403" pitchFamily="18" charset="77"/>
              </a:rPr>
              <a:t> </a:t>
            </a:r>
            <a:r>
              <a:rPr lang="en-US" altLang="zh-CN" sz="2400" dirty="0">
                <a:latin typeface="Rockwell" panose="02060603020205020403" pitchFamily="18" charset="77"/>
              </a:rPr>
              <a:t>Word</a:t>
            </a:r>
            <a:r>
              <a:rPr lang="zh-CN" altLang="en-US" sz="2400" dirty="0">
                <a:latin typeface="Rockwell" panose="02060603020205020403" pitchFamily="18" charset="77"/>
              </a:rPr>
              <a:t> </a:t>
            </a:r>
            <a:r>
              <a:rPr lang="en-US" altLang="zh-CN" sz="2400" dirty="0">
                <a:latin typeface="Rockwell" panose="02060603020205020403" pitchFamily="18" charset="77"/>
              </a:rPr>
              <a:t>Count</a:t>
            </a:r>
            <a:r>
              <a:rPr lang="zh-CN" altLang="en-US" sz="2400" dirty="0">
                <a:latin typeface="Rockwell" panose="02060603020205020403" pitchFamily="18" charset="77"/>
              </a:rPr>
              <a:t> </a:t>
            </a:r>
            <a:r>
              <a:rPr lang="en-US" altLang="zh-CN" sz="2400" dirty="0">
                <a:latin typeface="Rockwell" panose="02060603020205020403" pitchFamily="18" charset="77"/>
              </a:rPr>
              <a:t>(LIWC)</a:t>
            </a:r>
            <a:r>
              <a:rPr lang="zh-CN" altLang="en-US" sz="2400" dirty="0">
                <a:latin typeface="Rockwell" panose="02060603020205020403" pitchFamily="18" charset="77"/>
              </a:rPr>
              <a:t> </a:t>
            </a:r>
            <a:r>
              <a:rPr lang="en-US" altLang="zh-CN" sz="2400" dirty="0">
                <a:latin typeface="Rockwell" panose="02060603020205020403" pitchFamily="18" charset="77"/>
              </a:rPr>
              <a:t>to</a:t>
            </a:r>
            <a:r>
              <a:rPr lang="zh-CN" altLang="en-US" sz="2400" dirty="0">
                <a:latin typeface="Rockwell" panose="02060603020205020403" pitchFamily="18" charset="77"/>
              </a:rPr>
              <a:t> </a:t>
            </a:r>
            <a:r>
              <a:rPr lang="en-US" altLang="zh-CN" sz="2400" dirty="0">
                <a:latin typeface="Rockwell" panose="02060603020205020403" pitchFamily="18" charset="77"/>
              </a:rPr>
              <a:t>obtain</a:t>
            </a:r>
            <a:r>
              <a:rPr lang="zh-CN" altLang="en-US" sz="2400" dirty="0">
                <a:latin typeface="Rockwell" panose="02060603020205020403" pitchFamily="18" charset="77"/>
              </a:rPr>
              <a:t> </a:t>
            </a:r>
            <a:r>
              <a:rPr lang="en-US" altLang="zh-CN" sz="2400" dirty="0">
                <a:latin typeface="Rockwell" panose="02060603020205020403" pitchFamily="18" charset="77"/>
              </a:rPr>
              <a:t>measures</a:t>
            </a:r>
            <a:r>
              <a:rPr lang="zh-CN" altLang="en-US" sz="2400" dirty="0">
                <a:latin typeface="Rockwell" panose="02060603020205020403" pitchFamily="18" charset="77"/>
              </a:rPr>
              <a:t> </a:t>
            </a:r>
            <a:r>
              <a:rPr lang="en-US" altLang="zh-CN" sz="2400" dirty="0">
                <a:latin typeface="Rockwell" panose="02060603020205020403" pitchFamily="18" charset="77"/>
              </a:rPr>
              <a:t>on</a:t>
            </a:r>
            <a:r>
              <a:rPr lang="zh-CN" altLang="en-US" sz="2400" dirty="0">
                <a:latin typeface="Rockwell" panose="02060603020205020403" pitchFamily="18" charset="77"/>
              </a:rPr>
              <a:t> </a:t>
            </a:r>
            <a:r>
              <a:rPr lang="en-US" altLang="zh-CN" sz="2400" dirty="0">
                <a:latin typeface="Rockwell" panose="02060603020205020403" pitchFamily="18" charset="77"/>
              </a:rPr>
              <a:t>authenticity</a:t>
            </a:r>
            <a:r>
              <a:rPr lang="zh-CN" altLang="en-US" sz="2400" dirty="0">
                <a:latin typeface="Rockwell" panose="02060603020205020403" pitchFamily="18" charset="77"/>
              </a:rPr>
              <a:t> </a:t>
            </a:r>
            <a:r>
              <a:rPr lang="en-US" altLang="zh-CN" sz="2400" dirty="0">
                <a:latin typeface="Rockwell" panose="02060603020205020403" pitchFamily="18" charset="77"/>
              </a:rPr>
              <a:t>and</a:t>
            </a:r>
            <a:r>
              <a:rPr lang="zh-CN" altLang="en-US" sz="2400" dirty="0">
                <a:latin typeface="Rockwell" panose="02060603020205020403" pitchFamily="18" charset="77"/>
              </a:rPr>
              <a:t> </a:t>
            </a:r>
            <a:r>
              <a:rPr lang="en-US" altLang="zh-CN" sz="2400" dirty="0">
                <a:latin typeface="Rockwell" panose="02060603020205020403" pitchFamily="18" charset="77"/>
              </a:rPr>
              <a:t>clout</a:t>
            </a:r>
            <a:r>
              <a:rPr lang="zh-CN" altLang="en-US" sz="2400" dirty="0">
                <a:latin typeface="Rockwell" panose="02060603020205020403" pitchFamily="18" charset="77"/>
              </a:rPr>
              <a:t> </a:t>
            </a:r>
            <a:r>
              <a:rPr lang="en-US" altLang="zh-CN" sz="2400" dirty="0">
                <a:latin typeface="Rockwell" panose="02060603020205020403" pitchFamily="18" charset="77"/>
              </a:rPr>
              <a:t>of</a:t>
            </a:r>
            <a:r>
              <a:rPr lang="zh-CN" altLang="en-US" sz="2400" dirty="0">
                <a:latin typeface="Rockwell" panose="02060603020205020403" pitchFamily="18" charset="77"/>
              </a:rPr>
              <a:t> </a:t>
            </a:r>
            <a:r>
              <a:rPr lang="en-US" altLang="zh-CN" sz="2400" dirty="0">
                <a:latin typeface="Rockwell" panose="02060603020205020403" pitchFamily="18" charset="77"/>
              </a:rPr>
              <a:t>tones.</a:t>
            </a:r>
          </a:p>
          <a:p>
            <a:endParaRPr lang="en-US" sz="2400" dirty="0">
              <a:latin typeface="Rockwell" panose="02060603020205020403" pitchFamily="18" charset="77"/>
            </a:endParaRPr>
          </a:p>
          <a:p>
            <a:endParaRPr lang="en-US" sz="2400" dirty="0">
              <a:latin typeface="Rockwell" panose="02060603020205020403" pitchFamily="18" charset="77"/>
            </a:endParaRPr>
          </a:p>
          <a:p>
            <a:r>
              <a:rPr lang="en-US" sz="2400" dirty="0">
                <a:latin typeface="Rockwell" panose="02060603020205020403" pitchFamily="18" charset="77"/>
              </a:rPr>
              <a:t> </a:t>
            </a:r>
          </a:p>
        </p:txBody>
      </p:sp>
    </p:spTree>
    <p:extLst>
      <p:ext uri="{BB962C8B-B14F-4D97-AF65-F5344CB8AC3E}">
        <p14:creationId xmlns:p14="http://schemas.microsoft.com/office/powerpoint/2010/main" val="15600425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FE6B35B-A1FE-6D4B-A74A-F2ACAEFEE304}"/>
              </a:ext>
            </a:extLst>
          </p:cNvPr>
          <p:cNvSpPr txBox="1"/>
          <p:nvPr/>
        </p:nvSpPr>
        <p:spPr>
          <a:xfrm>
            <a:off x="880498" y="482108"/>
            <a:ext cx="6555000" cy="523220"/>
          </a:xfrm>
          <a:prstGeom prst="rect">
            <a:avLst/>
          </a:prstGeom>
          <a:noFill/>
        </p:spPr>
        <p:txBody>
          <a:bodyPr wrap="none" rtlCol="0">
            <a:spAutoFit/>
          </a:bodyPr>
          <a:lstStyle/>
          <a:p>
            <a:r>
              <a:rPr lang="en-US" sz="2800" dirty="0">
                <a:latin typeface="Rockwell" panose="02060603020205020403" pitchFamily="18" charset="77"/>
              </a:rPr>
              <a:t>Results for Q2: Pipe &amp; Prism Effects.</a:t>
            </a:r>
          </a:p>
        </p:txBody>
      </p:sp>
      <p:pic>
        <p:nvPicPr>
          <p:cNvPr id="5" name="Picture 4">
            <a:extLst>
              <a:ext uri="{FF2B5EF4-FFF2-40B4-BE49-F238E27FC236}">
                <a16:creationId xmlns:a16="http://schemas.microsoft.com/office/drawing/2014/main" id="{C18BD232-C9BA-1A44-9CB5-2D08C9C7BD4B}"/>
              </a:ext>
            </a:extLst>
          </p:cNvPr>
          <p:cNvPicPr>
            <a:picLocks noChangeAspect="1"/>
          </p:cNvPicPr>
          <p:nvPr/>
        </p:nvPicPr>
        <p:blipFill>
          <a:blip r:embed="rId3"/>
          <a:stretch>
            <a:fillRect/>
          </a:stretch>
        </p:blipFill>
        <p:spPr>
          <a:xfrm>
            <a:off x="2908775" y="1345180"/>
            <a:ext cx="6447875" cy="516209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734505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57FC4E-D3A3-9641-9FE9-6C14AC1F9C0E}"/>
              </a:ext>
            </a:extLst>
          </p:cNvPr>
          <p:cNvSpPr txBox="1"/>
          <p:nvPr/>
        </p:nvSpPr>
        <p:spPr>
          <a:xfrm>
            <a:off x="880498" y="588434"/>
            <a:ext cx="3778599" cy="523220"/>
          </a:xfrm>
          <a:prstGeom prst="rect">
            <a:avLst/>
          </a:prstGeom>
          <a:noFill/>
        </p:spPr>
        <p:txBody>
          <a:bodyPr wrap="none" rtlCol="0">
            <a:spAutoFit/>
          </a:bodyPr>
          <a:lstStyle/>
          <a:p>
            <a:r>
              <a:rPr lang="en-US" sz="2800" dirty="0">
                <a:latin typeface="Rockwell" panose="02060603020205020403" pitchFamily="18" charset="77"/>
              </a:rPr>
              <a:t>Robustness Checks.</a:t>
            </a:r>
          </a:p>
        </p:txBody>
      </p:sp>
      <p:sp>
        <p:nvSpPr>
          <p:cNvPr id="5" name="Rectangle 4">
            <a:extLst>
              <a:ext uri="{FF2B5EF4-FFF2-40B4-BE49-F238E27FC236}">
                <a16:creationId xmlns:a16="http://schemas.microsoft.com/office/drawing/2014/main" id="{33B2B486-A9AE-4941-A4F5-E291B8E4D807}"/>
              </a:ext>
            </a:extLst>
          </p:cNvPr>
          <p:cNvSpPr/>
          <p:nvPr/>
        </p:nvSpPr>
        <p:spPr>
          <a:xfrm>
            <a:off x="1235262" y="1507164"/>
            <a:ext cx="10269166" cy="4278094"/>
          </a:xfrm>
          <a:prstGeom prst="rect">
            <a:avLst/>
          </a:prstGeom>
        </p:spPr>
        <p:txBody>
          <a:bodyPr wrap="square">
            <a:spAutoFit/>
          </a:bodyPr>
          <a:lstStyle/>
          <a:p>
            <a:r>
              <a:rPr lang="en-US" sz="2400" b="1" i="1" u="sng" dirty="0">
                <a:latin typeface="Rockwell" panose="02060603020205020403" pitchFamily="18" charset="77"/>
              </a:rPr>
              <a:t>Conditional Logit:</a:t>
            </a:r>
            <a:r>
              <a:rPr lang="en-US" sz="2400" dirty="0">
                <a:latin typeface="Rockwell" panose="02060603020205020403" pitchFamily="18" charset="77"/>
              </a:rPr>
              <a:t> </a:t>
            </a:r>
          </a:p>
          <a:p>
            <a:endParaRPr lang="en-US" sz="1600" dirty="0">
              <a:latin typeface="Rockwell" panose="02060603020205020403" pitchFamily="18" charset="77"/>
            </a:endParaRPr>
          </a:p>
          <a:p>
            <a:r>
              <a:rPr lang="en-US" sz="2400" dirty="0">
                <a:latin typeface="Rockwell" panose="02060603020205020403" pitchFamily="18" charset="77"/>
              </a:rPr>
              <a:t>We repeat our analyses, replacing LPMs with conditional logit estimations, and recover similar results. </a:t>
            </a:r>
          </a:p>
          <a:p>
            <a:endParaRPr lang="en-US" sz="2400" dirty="0">
              <a:latin typeface="Rockwell" panose="02060603020205020403" pitchFamily="18" charset="77"/>
            </a:endParaRPr>
          </a:p>
          <a:p>
            <a:r>
              <a:rPr lang="en-US" sz="2400" b="1" i="1" u="sng" dirty="0">
                <a:latin typeface="Rockwell" panose="02060603020205020403" pitchFamily="18" charset="77"/>
              </a:rPr>
              <a:t>Alternative IV Specification:</a:t>
            </a:r>
          </a:p>
          <a:p>
            <a:endParaRPr lang="en-US" sz="1600" dirty="0">
              <a:latin typeface="Rockwell" panose="02060603020205020403" pitchFamily="18" charset="77"/>
            </a:endParaRPr>
          </a:p>
          <a:p>
            <a:r>
              <a:rPr lang="en-US" sz="2400" dirty="0">
                <a:latin typeface="Rockwell" panose="02060603020205020403" pitchFamily="18" charset="77"/>
              </a:rPr>
              <a:t>We considered an alternative specification, focusing on employer reading a message (rather than message being sent), instrumenting for this with whether the message arrived during employer’s regular working hours (based on prior work by Horton). Yields similar results. </a:t>
            </a:r>
          </a:p>
        </p:txBody>
      </p:sp>
    </p:spTree>
    <p:extLst>
      <p:ext uri="{BB962C8B-B14F-4D97-AF65-F5344CB8AC3E}">
        <p14:creationId xmlns:p14="http://schemas.microsoft.com/office/powerpoint/2010/main" val="596169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4B3654-2AE5-1342-8451-A8BC8EF39B52}"/>
              </a:ext>
            </a:extLst>
          </p:cNvPr>
          <p:cNvSpPr txBox="1"/>
          <p:nvPr/>
        </p:nvSpPr>
        <p:spPr>
          <a:xfrm>
            <a:off x="880498" y="372282"/>
            <a:ext cx="7220246" cy="523220"/>
          </a:xfrm>
          <a:prstGeom prst="rect">
            <a:avLst/>
          </a:prstGeom>
          <a:noFill/>
        </p:spPr>
        <p:txBody>
          <a:bodyPr wrap="none" rtlCol="0">
            <a:spAutoFit/>
          </a:bodyPr>
          <a:lstStyle/>
          <a:p>
            <a:r>
              <a:rPr lang="en-US" sz="2800" dirty="0">
                <a:latin typeface="Rockwell" panose="02060603020205020403" pitchFamily="18" charset="77"/>
              </a:rPr>
              <a:t>The Growth of Freelance Online Labor.</a:t>
            </a:r>
          </a:p>
        </p:txBody>
      </p:sp>
      <p:pic>
        <p:nvPicPr>
          <p:cNvPr id="5" name="Picture 4">
            <a:extLst>
              <a:ext uri="{FF2B5EF4-FFF2-40B4-BE49-F238E27FC236}">
                <a16:creationId xmlns:a16="http://schemas.microsoft.com/office/drawing/2014/main" id="{DD8BE1F9-F95A-394A-8A6A-D2367C8025ED}"/>
              </a:ext>
            </a:extLst>
          </p:cNvPr>
          <p:cNvPicPr>
            <a:picLocks noChangeAspect="1"/>
          </p:cNvPicPr>
          <p:nvPr/>
        </p:nvPicPr>
        <p:blipFill>
          <a:blip r:embed="rId3"/>
          <a:stretch>
            <a:fillRect/>
          </a:stretch>
        </p:blipFill>
        <p:spPr>
          <a:xfrm>
            <a:off x="1549400" y="1164154"/>
            <a:ext cx="9118347" cy="52620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965168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6687DBA-C46D-6149-93DD-A04CD2332310}"/>
              </a:ext>
            </a:extLst>
          </p:cNvPr>
          <p:cNvSpPr txBox="1"/>
          <p:nvPr/>
        </p:nvSpPr>
        <p:spPr>
          <a:xfrm>
            <a:off x="880498" y="758555"/>
            <a:ext cx="4209807" cy="523220"/>
          </a:xfrm>
          <a:prstGeom prst="rect">
            <a:avLst/>
          </a:prstGeom>
          <a:noFill/>
        </p:spPr>
        <p:txBody>
          <a:bodyPr wrap="none" rtlCol="0">
            <a:spAutoFit/>
          </a:bodyPr>
          <a:lstStyle/>
          <a:p>
            <a:r>
              <a:rPr lang="en-US" sz="2800" dirty="0">
                <a:latin typeface="Rockwell" panose="02060603020205020403" pitchFamily="18" charset="77"/>
              </a:rPr>
              <a:t>Summary of Findings.</a:t>
            </a:r>
          </a:p>
        </p:txBody>
      </p:sp>
      <p:sp>
        <p:nvSpPr>
          <p:cNvPr id="5" name="Rectangle 4">
            <a:extLst>
              <a:ext uri="{FF2B5EF4-FFF2-40B4-BE49-F238E27FC236}">
                <a16:creationId xmlns:a16="http://schemas.microsoft.com/office/drawing/2014/main" id="{DA6DEEF6-BEB6-B841-87B3-502FD216EA7A}"/>
              </a:ext>
            </a:extLst>
          </p:cNvPr>
          <p:cNvSpPr/>
          <p:nvPr/>
        </p:nvSpPr>
        <p:spPr>
          <a:xfrm>
            <a:off x="1107558" y="2127398"/>
            <a:ext cx="9992833" cy="3416320"/>
          </a:xfrm>
          <a:prstGeom prst="rect">
            <a:avLst/>
          </a:prstGeom>
        </p:spPr>
        <p:txBody>
          <a:bodyPr wrap="square">
            <a:spAutoFit/>
          </a:bodyPr>
          <a:lstStyle/>
          <a:p>
            <a:pPr marL="285750" indent="-285750">
              <a:buFont typeface="Arial" panose="020B0604020202020204" pitchFamily="34" charset="0"/>
              <a:buChar char="•"/>
            </a:pPr>
            <a:r>
              <a:rPr lang="en-US" sz="2400" dirty="0">
                <a:latin typeface="Rockwell" panose="02060603020205020403" pitchFamily="18" charset="77"/>
                <a:cs typeface="Times New Roman" panose="02020603050405020304" pitchFamily="18" charset="0"/>
              </a:rPr>
              <a:t>Direct messaging system reduces information asymmetry via two mechanisms:</a:t>
            </a:r>
          </a:p>
          <a:p>
            <a:pPr marL="285750" indent="-285750">
              <a:buFont typeface="Arial" panose="020B0604020202020204" pitchFamily="34" charset="0"/>
              <a:buChar char="•"/>
            </a:pPr>
            <a:endParaRPr lang="en-US" sz="2400" dirty="0">
              <a:latin typeface="Rockwell" panose="02060603020205020403" pitchFamily="18" charset="77"/>
              <a:cs typeface="Times New Roman" panose="02020603050405020304" pitchFamily="18" charset="0"/>
            </a:endParaRPr>
          </a:p>
          <a:p>
            <a:pPr marL="285750" indent="-285750">
              <a:buFont typeface="Arial" panose="020B0604020202020204" pitchFamily="34" charset="0"/>
              <a:buChar char="•"/>
            </a:pPr>
            <a:r>
              <a:rPr lang="en-US" sz="2400" dirty="0">
                <a:latin typeface="Rockwell" panose="02060603020205020403" pitchFamily="18" charset="77"/>
                <a:cs typeface="Times New Roman" panose="02020603050405020304" pitchFamily="18" charset="0"/>
              </a:rPr>
              <a:t>Facilitates explicit information transfer through the pipe effect.</a:t>
            </a:r>
          </a:p>
          <a:p>
            <a:pPr marL="285750" indent="-285750">
              <a:buFont typeface="Arial" panose="020B0604020202020204" pitchFamily="34" charset="0"/>
              <a:buChar char="•"/>
            </a:pPr>
            <a:endParaRPr lang="en-US" sz="2400" dirty="0">
              <a:latin typeface="Rockwell" panose="02060603020205020403" pitchFamily="18" charset="77"/>
              <a:cs typeface="Times New Roman" panose="02020603050405020304" pitchFamily="18" charset="0"/>
            </a:endParaRPr>
          </a:p>
          <a:p>
            <a:pPr marL="285750" indent="-285750">
              <a:buFont typeface="Arial" panose="020B0604020202020204" pitchFamily="34" charset="0"/>
              <a:buChar char="•"/>
            </a:pPr>
            <a:r>
              <a:rPr lang="en-US" sz="2400" dirty="0">
                <a:latin typeface="Rockwell" panose="02060603020205020403" pitchFamily="18" charset="77"/>
              </a:rPr>
              <a:t>Facilitates implicit information transfer via signaling</a:t>
            </a:r>
            <a:r>
              <a:rPr lang="zh-CN" altLang="en-US" sz="2400" dirty="0">
                <a:latin typeface="Rockwell" panose="02060603020205020403" pitchFamily="18" charset="77"/>
              </a:rPr>
              <a:t> </a:t>
            </a:r>
            <a:r>
              <a:rPr lang="en-US" altLang="zh-CN" sz="2400" dirty="0">
                <a:latin typeface="Rockwell" panose="02060603020205020403" pitchFamily="18" charset="77"/>
              </a:rPr>
              <a:t>(prism</a:t>
            </a:r>
            <a:r>
              <a:rPr lang="zh-CN" altLang="en-US" sz="2400" dirty="0">
                <a:latin typeface="Rockwell" panose="02060603020205020403" pitchFamily="18" charset="77"/>
              </a:rPr>
              <a:t> </a:t>
            </a:r>
            <a:r>
              <a:rPr lang="en-US" altLang="zh-CN" sz="2400" dirty="0">
                <a:latin typeface="Rockwell" panose="02060603020205020403" pitchFamily="18" charset="77"/>
              </a:rPr>
              <a:t>effect)</a:t>
            </a:r>
            <a:r>
              <a:rPr lang="en-US" sz="2400" dirty="0">
                <a:latin typeface="Rockwell" panose="02060603020205020403" pitchFamily="18" charset="77"/>
              </a:rPr>
              <a:t>.</a:t>
            </a:r>
          </a:p>
          <a:p>
            <a:pPr marL="285750" indent="-285750">
              <a:buFont typeface="Arial" panose="020B0604020202020204" pitchFamily="34" charset="0"/>
              <a:buChar char="•"/>
            </a:pPr>
            <a:endParaRPr lang="en-US" sz="2400" dirty="0">
              <a:latin typeface="Rockwell" panose="02060603020205020403" pitchFamily="18" charset="77"/>
            </a:endParaRPr>
          </a:p>
          <a:p>
            <a:pPr marL="285750" indent="-285750">
              <a:buFont typeface="Arial" panose="020B0604020202020204" pitchFamily="34" charset="0"/>
              <a:buChar char="•"/>
            </a:pPr>
            <a:r>
              <a:rPr lang="en-US" sz="2400" dirty="0">
                <a:latin typeface="Rockwell" panose="02060603020205020403" pitchFamily="18" charset="77"/>
                <a:cs typeface="Times New Roman" panose="02020603050405020304" pitchFamily="18" charset="0"/>
              </a:rPr>
              <a:t>Reduces the entry barrier for inexperienced workers with no prior </a:t>
            </a:r>
            <a:r>
              <a:rPr lang="en-US" altLang="zh-Hans" sz="2400" dirty="0">
                <a:latin typeface="Rockwell" panose="02060603020205020403" pitchFamily="18" charset="77"/>
                <a:cs typeface="Times New Roman" panose="02020603050405020304" pitchFamily="18" charset="0"/>
              </a:rPr>
              <a:t>experience</a:t>
            </a:r>
            <a:r>
              <a:rPr lang="zh-Hans" altLang="en-US" sz="2400" dirty="0">
                <a:latin typeface="Rockwell" panose="02060603020205020403" pitchFamily="18" charset="77"/>
                <a:cs typeface="Times New Roman" panose="02020603050405020304" pitchFamily="18" charset="0"/>
              </a:rPr>
              <a:t> </a:t>
            </a:r>
            <a:r>
              <a:rPr lang="en-US" altLang="zh-Hans" sz="2400" dirty="0">
                <a:latin typeface="Rockwell" panose="02060603020205020403" pitchFamily="18" charset="77"/>
                <a:cs typeface="Times New Roman" panose="02020603050405020304" pitchFamily="18" charset="0"/>
              </a:rPr>
              <a:t>(</a:t>
            </a:r>
            <a:r>
              <a:rPr lang="en-US" altLang="zh-Hans" sz="2400" dirty="0" err="1">
                <a:latin typeface="Rockwell" panose="02060603020205020403" pitchFamily="18" charset="77"/>
                <a:cs typeface="Times New Roman" panose="02020603050405020304" pitchFamily="18" charset="0"/>
              </a:rPr>
              <a:t>Pallais</a:t>
            </a:r>
            <a:r>
              <a:rPr lang="zh-Hans" altLang="en-US" sz="2400" dirty="0">
                <a:latin typeface="Rockwell" panose="02060603020205020403" pitchFamily="18" charset="77"/>
                <a:cs typeface="Times New Roman" panose="02020603050405020304" pitchFamily="18" charset="0"/>
              </a:rPr>
              <a:t> </a:t>
            </a:r>
            <a:r>
              <a:rPr lang="en-US" altLang="zh-Hans" sz="2400" dirty="0">
                <a:latin typeface="Rockwell" panose="02060603020205020403" pitchFamily="18" charset="77"/>
                <a:cs typeface="Times New Roman" panose="02020603050405020304" pitchFamily="18" charset="0"/>
              </a:rPr>
              <a:t>2014)</a:t>
            </a:r>
            <a:endParaRPr lang="en-US" sz="2400" dirty="0">
              <a:latin typeface="Rockwell" panose="02060603020205020403" pitchFamily="18" charset="77"/>
              <a:cs typeface="Times New Roman" panose="02020603050405020304" pitchFamily="18" charset="0"/>
            </a:endParaRPr>
          </a:p>
        </p:txBody>
      </p:sp>
    </p:spTree>
    <p:extLst>
      <p:ext uri="{BB962C8B-B14F-4D97-AF65-F5344CB8AC3E}">
        <p14:creationId xmlns:p14="http://schemas.microsoft.com/office/powerpoint/2010/main" val="2962831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38BEB8A-F0A9-DA40-9A86-DFFF0D2AB77D}"/>
              </a:ext>
            </a:extLst>
          </p:cNvPr>
          <p:cNvPicPr>
            <a:picLocks noChangeAspect="1"/>
          </p:cNvPicPr>
          <p:nvPr/>
        </p:nvPicPr>
        <p:blipFill rotWithShape="1">
          <a:blip r:embed="rId3"/>
          <a:srcRect b="15540"/>
          <a:stretch/>
        </p:blipFill>
        <p:spPr>
          <a:xfrm>
            <a:off x="0" y="0"/>
            <a:ext cx="12192000" cy="6858000"/>
          </a:xfrm>
          <a:prstGeom prst="rect">
            <a:avLst/>
          </a:prstGeom>
        </p:spPr>
      </p:pic>
      <p:sp>
        <p:nvSpPr>
          <p:cNvPr id="5" name="TextBox 4">
            <a:extLst>
              <a:ext uri="{FF2B5EF4-FFF2-40B4-BE49-F238E27FC236}">
                <a16:creationId xmlns:a16="http://schemas.microsoft.com/office/drawing/2014/main" id="{9A4539AA-F5A3-0749-86FF-8D6CE6B30A75}"/>
              </a:ext>
            </a:extLst>
          </p:cNvPr>
          <p:cNvSpPr txBox="1"/>
          <p:nvPr/>
        </p:nvSpPr>
        <p:spPr>
          <a:xfrm>
            <a:off x="549274" y="4326829"/>
            <a:ext cx="4953000" cy="1815882"/>
          </a:xfrm>
          <a:prstGeom prst="rect">
            <a:avLst/>
          </a:prstGeom>
          <a:noFill/>
        </p:spPr>
        <p:txBody>
          <a:bodyPr wrap="square" rtlCol="0">
            <a:spAutoFit/>
          </a:bodyPr>
          <a:lstStyle/>
          <a:p>
            <a:pPr algn="r"/>
            <a:r>
              <a:rPr lang="en-US" sz="2800" dirty="0">
                <a:solidFill>
                  <a:schemeClr val="bg1"/>
                </a:solidFill>
                <a:latin typeface="Rockwell" panose="02060603020205020403" pitchFamily="18" charset="77"/>
              </a:rPr>
              <a:t>But…</a:t>
            </a:r>
            <a:br>
              <a:rPr lang="en-US" sz="2800" dirty="0">
                <a:solidFill>
                  <a:schemeClr val="bg1"/>
                </a:solidFill>
                <a:latin typeface="Rockwell" panose="02060603020205020403" pitchFamily="18" charset="77"/>
              </a:rPr>
            </a:br>
            <a:r>
              <a:rPr lang="en-US" sz="2800" dirty="0">
                <a:solidFill>
                  <a:schemeClr val="bg1"/>
                </a:solidFill>
                <a:latin typeface="Rockwell" panose="02060603020205020403" pitchFamily="18" charset="77"/>
              </a:rPr>
              <a:t>Online Labor Markets </a:t>
            </a:r>
            <a:br>
              <a:rPr lang="en-US" sz="2800" dirty="0">
                <a:solidFill>
                  <a:schemeClr val="bg1"/>
                </a:solidFill>
                <a:latin typeface="Rockwell" panose="02060603020205020403" pitchFamily="18" charset="77"/>
              </a:rPr>
            </a:br>
            <a:r>
              <a:rPr lang="en-US" sz="2800" dirty="0">
                <a:solidFill>
                  <a:schemeClr val="bg1"/>
                </a:solidFill>
                <a:latin typeface="Rockwell" panose="02060603020205020403" pitchFamily="18" charset="77"/>
              </a:rPr>
              <a:t>Suffer from Information </a:t>
            </a:r>
            <a:br>
              <a:rPr lang="en-US" sz="2800" dirty="0">
                <a:solidFill>
                  <a:schemeClr val="bg1"/>
                </a:solidFill>
                <a:latin typeface="Rockwell" panose="02060603020205020403" pitchFamily="18" charset="77"/>
              </a:rPr>
            </a:br>
            <a:r>
              <a:rPr lang="en-US" sz="2800" dirty="0">
                <a:solidFill>
                  <a:schemeClr val="bg1"/>
                </a:solidFill>
                <a:latin typeface="Rockwell" panose="02060603020205020403" pitchFamily="18" charset="77"/>
              </a:rPr>
              <a:t>Asymmetry.</a:t>
            </a:r>
          </a:p>
        </p:txBody>
      </p:sp>
    </p:spTree>
    <p:extLst>
      <p:ext uri="{BB962C8B-B14F-4D97-AF65-F5344CB8AC3E}">
        <p14:creationId xmlns:p14="http://schemas.microsoft.com/office/powerpoint/2010/main" val="728968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609601" y="279402"/>
            <a:ext cx="10966451" cy="1076281"/>
          </a:xfrm>
        </p:spPr>
        <p:txBody>
          <a:bodyPr>
            <a:normAutofit/>
          </a:bodyPr>
          <a:lstStyle/>
          <a:p>
            <a:r>
              <a:rPr lang="en-US" altLang="zh-CN" sz="3200" dirty="0">
                <a:latin typeface="Rockwell" panose="02060603020205020403" pitchFamily="18" charset="77"/>
              </a:rPr>
              <a:t>Online</a:t>
            </a:r>
            <a:r>
              <a:rPr lang="zh-CN" altLang="en-US" sz="3200" dirty="0">
                <a:latin typeface="Rockwell" panose="02060603020205020403" pitchFamily="18" charset="77"/>
              </a:rPr>
              <a:t> </a:t>
            </a:r>
            <a:r>
              <a:rPr lang="en-US" sz="3200" dirty="0">
                <a:latin typeface="Rockwell" panose="02060603020205020403" pitchFamily="18" charset="77"/>
              </a:rPr>
              <a:t>Platforms for La</a:t>
            </a:r>
            <a:r>
              <a:rPr lang="en-US" altLang="zh-CN" sz="3200" dirty="0">
                <a:latin typeface="Rockwell" panose="02060603020205020403" pitchFamily="18" charset="77"/>
              </a:rPr>
              <a:t>bor</a:t>
            </a:r>
            <a:r>
              <a:rPr lang="zh-CN" altLang="en-US" sz="3200" dirty="0">
                <a:latin typeface="Rockwell" panose="02060603020205020403" pitchFamily="18" charset="77"/>
              </a:rPr>
              <a:t> </a:t>
            </a:r>
            <a:r>
              <a:rPr lang="en-US" sz="3200" dirty="0">
                <a:latin typeface="Rockwell" panose="02060603020205020403" pitchFamily="18" charset="77"/>
              </a:rPr>
              <a:t>Services</a:t>
            </a:r>
          </a:p>
        </p:txBody>
      </p:sp>
      <p:sp>
        <p:nvSpPr>
          <p:cNvPr id="7" name="Text Placeholder 2">
            <a:extLst>
              <a:ext uri="{FF2B5EF4-FFF2-40B4-BE49-F238E27FC236}">
                <a16:creationId xmlns:a16="http://schemas.microsoft.com/office/drawing/2014/main" id="{85C0353C-16D2-8F4E-9912-25B2CF2380BD}"/>
              </a:ext>
            </a:extLst>
          </p:cNvPr>
          <p:cNvSpPr txBox="1">
            <a:spLocks/>
          </p:cNvSpPr>
          <p:nvPr/>
        </p:nvSpPr>
        <p:spPr>
          <a:xfrm>
            <a:off x="1432561" y="2514600"/>
            <a:ext cx="9964844" cy="2286000"/>
          </a:xfrm>
          <a:prstGeom prst="rect">
            <a:avLst/>
          </a:prstGeom>
        </p:spPr>
        <p:txBody>
          <a:bodyPr vert="horz" anchor="ctr"/>
          <a:lstStyle>
            <a:lvl1pPr marL="0" indent="0" algn="ctr" defTabSz="507995" rtl="0" eaLnBrk="1" latinLnBrk="0" hangingPunct="1">
              <a:lnSpc>
                <a:spcPct val="80000"/>
              </a:lnSpc>
              <a:spcBef>
                <a:spcPct val="20000"/>
              </a:spcBef>
              <a:buFont typeface="Arial"/>
              <a:buNone/>
              <a:defRPr sz="3111" kern="1200" baseline="0">
                <a:solidFill>
                  <a:schemeClr val="tx1"/>
                </a:solidFill>
                <a:latin typeface="+mj-lt"/>
                <a:ea typeface="+mn-ea"/>
                <a:cs typeface="+mn-cs"/>
              </a:defRPr>
            </a:lvl1pPr>
            <a:lvl2pPr marL="825492" indent="-317497" algn="l" defTabSz="507995" rtl="0" eaLnBrk="1" latinLnBrk="0" hangingPunct="1">
              <a:spcBef>
                <a:spcPct val="20000"/>
              </a:spcBef>
              <a:buFont typeface="Arial"/>
              <a:buChar char="–"/>
              <a:defRPr sz="3111" kern="1200">
                <a:solidFill>
                  <a:schemeClr val="tx1"/>
                </a:solidFill>
                <a:latin typeface="+mn-lt"/>
                <a:ea typeface="+mn-ea"/>
                <a:cs typeface="+mn-cs"/>
              </a:defRPr>
            </a:lvl2pPr>
            <a:lvl3pPr marL="1269987" indent="-253997" algn="l" defTabSz="507995" rtl="0" eaLnBrk="1" latinLnBrk="0" hangingPunct="1">
              <a:spcBef>
                <a:spcPct val="20000"/>
              </a:spcBef>
              <a:buFont typeface="Arial"/>
              <a:buChar char="•"/>
              <a:defRPr sz="3111" kern="1200">
                <a:solidFill>
                  <a:schemeClr val="tx1"/>
                </a:solidFill>
                <a:latin typeface="+mn-lt"/>
                <a:ea typeface="+mn-ea"/>
                <a:cs typeface="+mn-cs"/>
              </a:defRPr>
            </a:lvl3pPr>
            <a:lvl4pPr marL="1777982" indent="-253997" algn="l" defTabSz="507995" rtl="0" eaLnBrk="1" latinLnBrk="0" hangingPunct="1">
              <a:spcBef>
                <a:spcPct val="20000"/>
              </a:spcBef>
              <a:buFont typeface="Arial"/>
              <a:buChar char="–"/>
              <a:defRPr sz="3111" kern="1200">
                <a:solidFill>
                  <a:schemeClr val="tx1"/>
                </a:solidFill>
                <a:latin typeface="+mn-lt"/>
                <a:ea typeface="+mn-ea"/>
                <a:cs typeface="+mn-cs"/>
              </a:defRPr>
            </a:lvl4pPr>
            <a:lvl5pPr marL="2285977" indent="-253997" algn="l" defTabSz="507995" rtl="0" eaLnBrk="1" latinLnBrk="0" hangingPunct="1">
              <a:spcBef>
                <a:spcPct val="20000"/>
              </a:spcBef>
              <a:buFont typeface="Arial"/>
              <a:buChar char="»"/>
              <a:defRPr sz="3111" kern="1200">
                <a:solidFill>
                  <a:schemeClr val="tx1"/>
                </a:solidFill>
                <a:latin typeface="+mn-lt"/>
                <a:ea typeface="+mn-ea"/>
                <a:cs typeface="+mn-cs"/>
              </a:defRPr>
            </a:lvl5pPr>
            <a:lvl6pPr marL="2793972" indent="-253997" algn="l" defTabSz="507995" rtl="0" eaLnBrk="1" latinLnBrk="0" hangingPunct="1">
              <a:spcBef>
                <a:spcPct val="20000"/>
              </a:spcBef>
              <a:buFont typeface="Arial"/>
              <a:buChar char="•"/>
              <a:defRPr sz="2222" kern="1200">
                <a:solidFill>
                  <a:schemeClr val="tx1"/>
                </a:solidFill>
                <a:latin typeface="+mn-lt"/>
                <a:ea typeface="+mn-ea"/>
                <a:cs typeface="+mn-cs"/>
              </a:defRPr>
            </a:lvl6pPr>
            <a:lvl7pPr marL="3301967" indent="-253997" algn="l" defTabSz="507995" rtl="0" eaLnBrk="1" latinLnBrk="0" hangingPunct="1">
              <a:spcBef>
                <a:spcPct val="20000"/>
              </a:spcBef>
              <a:buFont typeface="Arial"/>
              <a:buChar char="•"/>
              <a:defRPr sz="2222" kern="1200">
                <a:solidFill>
                  <a:schemeClr val="tx1"/>
                </a:solidFill>
                <a:latin typeface="+mn-lt"/>
                <a:ea typeface="+mn-ea"/>
                <a:cs typeface="+mn-cs"/>
              </a:defRPr>
            </a:lvl7pPr>
            <a:lvl8pPr marL="3809962" indent="-253997" algn="l" defTabSz="507995" rtl="0" eaLnBrk="1" latinLnBrk="0" hangingPunct="1">
              <a:spcBef>
                <a:spcPct val="20000"/>
              </a:spcBef>
              <a:buFont typeface="Arial"/>
              <a:buChar char="•"/>
              <a:defRPr sz="2222" kern="1200">
                <a:solidFill>
                  <a:schemeClr val="tx1"/>
                </a:solidFill>
                <a:latin typeface="+mn-lt"/>
                <a:ea typeface="+mn-ea"/>
                <a:cs typeface="+mn-cs"/>
              </a:defRPr>
            </a:lvl8pPr>
            <a:lvl9pPr marL="4317957" indent="-253997" algn="l" defTabSz="507995" rtl="0" eaLnBrk="1" latinLnBrk="0" hangingPunct="1">
              <a:spcBef>
                <a:spcPct val="20000"/>
              </a:spcBef>
              <a:buFont typeface="Arial"/>
              <a:buChar char="•"/>
              <a:defRPr sz="2222" kern="1200">
                <a:solidFill>
                  <a:schemeClr val="tx1"/>
                </a:solidFill>
                <a:latin typeface="+mn-lt"/>
                <a:ea typeface="+mn-ea"/>
                <a:cs typeface="+mn-cs"/>
              </a:defRPr>
            </a:lvl9pPr>
          </a:lstStyle>
          <a:p>
            <a:pPr marL="548640" indent="-548640" algn="l">
              <a:lnSpc>
                <a:spcPct val="120000"/>
              </a:lnSpc>
              <a:buFont typeface="Arial" panose="020B0604020202020204" pitchFamily="34" charset="0"/>
              <a:buChar char="•"/>
            </a:pPr>
            <a:r>
              <a:rPr lang="en-US" sz="2800" dirty="0">
                <a:latin typeface="Rockwell" panose="02060603020205020403" pitchFamily="18" charset="77"/>
              </a:rPr>
              <a:t>Idiosyncratic and complex </a:t>
            </a:r>
            <a:r>
              <a:rPr lang="en-US" sz="2000" dirty="0">
                <a:latin typeface="Rockwell" panose="02060603020205020403" pitchFamily="18" charset="77"/>
              </a:rPr>
              <a:t>(</a:t>
            </a:r>
            <a:r>
              <a:rPr lang="en-US" sz="2000" dirty="0" err="1">
                <a:latin typeface="Rockwell" panose="02060603020205020403" pitchFamily="18" charset="77"/>
              </a:rPr>
              <a:t>Snir</a:t>
            </a:r>
            <a:r>
              <a:rPr lang="en-US" sz="2000" dirty="0">
                <a:latin typeface="Rockwell" panose="02060603020205020403" pitchFamily="18" charset="77"/>
              </a:rPr>
              <a:t> and </a:t>
            </a:r>
            <a:r>
              <a:rPr lang="en-US" sz="2000" dirty="0" err="1">
                <a:latin typeface="Rockwell" panose="02060603020205020403" pitchFamily="18" charset="77"/>
              </a:rPr>
              <a:t>Hitt</a:t>
            </a:r>
            <a:r>
              <a:rPr lang="en-US" sz="2000" dirty="0">
                <a:latin typeface="Rockwell" panose="02060603020205020403" pitchFamily="18" charset="77"/>
              </a:rPr>
              <a:t> 2003)</a:t>
            </a:r>
          </a:p>
          <a:p>
            <a:pPr marL="548640" indent="-548640" algn="l">
              <a:lnSpc>
                <a:spcPct val="120000"/>
              </a:lnSpc>
              <a:buFont typeface="Arial" panose="020B0604020202020204" pitchFamily="34" charset="0"/>
              <a:buChar char="•"/>
            </a:pPr>
            <a:r>
              <a:rPr lang="en-US" sz="2800" dirty="0">
                <a:latin typeface="Rockwell" panose="02060603020205020403" pitchFamily="18" charset="77"/>
              </a:rPr>
              <a:t>Highly variable quality </a:t>
            </a:r>
            <a:r>
              <a:rPr lang="en-US" sz="2000" dirty="0">
                <a:latin typeface="Rockwell" panose="02060603020205020403" pitchFamily="18" charset="77"/>
              </a:rPr>
              <a:t>(Rust et al. 1999)</a:t>
            </a:r>
          </a:p>
          <a:p>
            <a:pPr marL="548640" indent="-548640" algn="l">
              <a:lnSpc>
                <a:spcPct val="120000"/>
              </a:lnSpc>
              <a:buFont typeface="Arial" panose="020B0604020202020204" pitchFamily="34" charset="0"/>
              <a:buChar char="•"/>
            </a:pPr>
            <a:r>
              <a:rPr lang="en-US" sz="2800" dirty="0">
                <a:latin typeface="Rockwell" panose="02060603020205020403" pitchFamily="18" charset="77"/>
              </a:rPr>
              <a:t>Non-contractible </a:t>
            </a:r>
            <a:r>
              <a:rPr lang="en-US" sz="2000" dirty="0">
                <a:latin typeface="Rockwell" panose="02060603020205020403" pitchFamily="18" charset="77"/>
              </a:rPr>
              <a:t>(</a:t>
            </a:r>
            <a:r>
              <a:rPr lang="en-US" sz="2000" dirty="0" err="1">
                <a:latin typeface="Rockwell" panose="02060603020205020403" pitchFamily="18" charset="77"/>
              </a:rPr>
              <a:t>Brynjolfsson</a:t>
            </a:r>
            <a:r>
              <a:rPr lang="en-US" sz="2000" dirty="0">
                <a:latin typeface="Rockwell" panose="02060603020205020403" pitchFamily="18" charset="77"/>
              </a:rPr>
              <a:t> and Smith 2000)</a:t>
            </a:r>
          </a:p>
          <a:p>
            <a:pPr marL="548640" indent="-548640" algn="l">
              <a:lnSpc>
                <a:spcPct val="120000"/>
              </a:lnSpc>
              <a:buFont typeface="Arial" panose="020B0604020202020204" pitchFamily="34" charset="0"/>
              <a:buChar char="•"/>
            </a:pPr>
            <a:r>
              <a:rPr lang="en-US" sz="2800" dirty="0">
                <a:latin typeface="Rockwell" panose="02060603020205020403" pitchFamily="18" charset="77"/>
              </a:rPr>
              <a:t>Can neither be perfectly described nor easily contracted </a:t>
            </a:r>
            <a:r>
              <a:rPr lang="en-US" sz="2000" dirty="0">
                <a:latin typeface="Rockwell" panose="02060603020205020403" pitchFamily="18" charset="77"/>
              </a:rPr>
              <a:t>(Spence 1973)</a:t>
            </a:r>
            <a:endParaRPr lang="en-US" sz="2800" dirty="0">
              <a:latin typeface="Rockwell" panose="02060603020205020403" pitchFamily="18" charset="77"/>
            </a:endParaRPr>
          </a:p>
        </p:txBody>
      </p:sp>
    </p:spTree>
    <p:extLst>
      <p:ext uri="{BB962C8B-B14F-4D97-AF65-F5344CB8AC3E}">
        <p14:creationId xmlns:p14="http://schemas.microsoft.com/office/powerpoint/2010/main" val="30184266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2D6705E-14BE-394E-BB68-F6E111932EDC}"/>
              </a:ext>
            </a:extLst>
          </p:cNvPr>
          <p:cNvPicPr>
            <a:picLocks noChangeAspect="1"/>
          </p:cNvPicPr>
          <p:nvPr/>
        </p:nvPicPr>
        <p:blipFill>
          <a:blip r:embed="rId3"/>
          <a:stretch>
            <a:fillRect/>
          </a:stretch>
        </p:blipFill>
        <p:spPr>
          <a:xfrm rot="1158419">
            <a:off x="7897881" y="1799683"/>
            <a:ext cx="3259630" cy="4316076"/>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51075E4F-1EE2-C747-A2DB-F343D6A5ECB7}"/>
              </a:ext>
            </a:extLst>
          </p:cNvPr>
          <p:cNvPicPr>
            <a:picLocks noChangeAspect="1"/>
          </p:cNvPicPr>
          <p:nvPr/>
        </p:nvPicPr>
        <p:blipFill>
          <a:blip r:embed="rId4"/>
          <a:stretch>
            <a:fillRect/>
          </a:stretch>
        </p:blipFill>
        <p:spPr>
          <a:xfrm rot="20718165">
            <a:off x="1151902" y="1795047"/>
            <a:ext cx="3407031" cy="4188511"/>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CF354230-3ED1-F847-A2B0-1AD845ADDD05}"/>
              </a:ext>
            </a:extLst>
          </p:cNvPr>
          <p:cNvSpPr txBox="1"/>
          <p:nvPr/>
        </p:nvSpPr>
        <p:spPr>
          <a:xfrm>
            <a:off x="803871" y="389917"/>
            <a:ext cx="10650673" cy="523220"/>
          </a:xfrm>
          <a:prstGeom prst="rect">
            <a:avLst/>
          </a:prstGeom>
          <a:noFill/>
        </p:spPr>
        <p:txBody>
          <a:bodyPr wrap="none" rtlCol="0">
            <a:spAutoFit/>
          </a:bodyPr>
          <a:lstStyle/>
          <a:p>
            <a:r>
              <a:rPr lang="en-US" sz="2800" dirty="0">
                <a:latin typeface="Rockwell" panose="02060603020205020403" pitchFamily="18" charset="77"/>
              </a:rPr>
              <a:t>Ample Evidence of Biases and Inefficient Hiring Outcomes.</a:t>
            </a:r>
          </a:p>
        </p:txBody>
      </p:sp>
      <p:pic>
        <p:nvPicPr>
          <p:cNvPr id="6" name="Picture 5">
            <a:extLst>
              <a:ext uri="{FF2B5EF4-FFF2-40B4-BE49-F238E27FC236}">
                <a16:creationId xmlns:a16="http://schemas.microsoft.com/office/drawing/2014/main" id="{FADBCC79-B601-B74C-B276-14AF9C2DEFC9}"/>
              </a:ext>
            </a:extLst>
          </p:cNvPr>
          <p:cNvPicPr>
            <a:picLocks noChangeAspect="1"/>
          </p:cNvPicPr>
          <p:nvPr/>
        </p:nvPicPr>
        <p:blipFill>
          <a:blip r:embed="rId5"/>
          <a:stretch>
            <a:fillRect/>
          </a:stretch>
        </p:blipFill>
        <p:spPr>
          <a:xfrm>
            <a:off x="4442053" y="1382186"/>
            <a:ext cx="3374311" cy="46820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62407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A2A9A405-DDE2-2D48-82BD-1705756EC239}"/>
              </a:ext>
            </a:extLst>
          </p:cNvPr>
          <p:cNvSpPr txBox="1">
            <a:spLocks/>
          </p:cNvSpPr>
          <p:nvPr/>
        </p:nvSpPr>
        <p:spPr>
          <a:xfrm>
            <a:off x="1249681" y="3794760"/>
            <a:ext cx="9784079" cy="1463040"/>
          </a:xfrm>
          <a:prstGeom prst="rect">
            <a:avLst/>
          </a:prstGeom>
          <a:solidFill>
            <a:schemeClr val="accent1"/>
          </a:solidFill>
        </p:spPr>
        <p:txBody>
          <a:bodyPr vert="horz"/>
          <a:lstStyle>
            <a:lvl1pPr marL="0" indent="0" algn="l" defTabSz="457200" rtl="0" eaLnBrk="1" latinLnBrk="0" hangingPunct="1">
              <a:spcBef>
                <a:spcPct val="20000"/>
              </a:spcBef>
              <a:buFontTx/>
              <a:buNone/>
              <a:defRPr sz="2200" kern="1200" baseline="0">
                <a:solidFill>
                  <a:schemeClr val="tx1">
                    <a:lumMod val="75000"/>
                    <a:lumOff val="25000"/>
                  </a:schemeClr>
                </a:solidFill>
                <a:latin typeface="+mn-lt"/>
                <a:ea typeface="+mn-ea"/>
                <a:cs typeface="+mn-cs"/>
              </a:defRPr>
            </a:lvl1pPr>
            <a:lvl2pPr marL="457200" indent="0" algn="l" defTabSz="457200" rtl="0" eaLnBrk="1" latinLnBrk="0" hangingPunct="1">
              <a:spcBef>
                <a:spcPct val="20000"/>
              </a:spcBef>
              <a:buFontTx/>
              <a:buNone/>
              <a:defRPr sz="2800" kern="1200">
                <a:solidFill>
                  <a:schemeClr val="tx1">
                    <a:lumMod val="90000"/>
                    <a:lumOff val="10000"/>
                  </a:schemeClr>
                </a:solidFill>
                <a:latin typeface="+mn-lt"/>
                <a:ea typeface="+mn-ea"/>
                <a:cs typeface="+mn-cs"/>
              </a:defRPr>
            </a:lvl2pPr>
            <a:lvl3pPr marL="914400" indent="0" algn="l" defTabSz="457200" rtl="0" eaLnBrk="1" latinLnBrk="0" hangingPunct="1">
              <a:spcBef>
                <a:spcPct val="20000"/>
              </a:spcBef>
              <a:buFontTx/>
              <a:buNone/>
              <a:defRPr sz="2800" kern="1200">
                <a:solidFill>
                  <a:schemeClr val="tx1">
                    <a:lumMod val="90000"/>
                    <a:lumOff val="10000"/>
                  </a:schemeClr>
                </a:solidFill>
                <a:latin typeface="+mn-lt"/>
                <a:ea typeface="+mn-ea"/>
                <a:cs typeface="+mn-cs"/>
              </a:defRPr>
            </a:lvl3pPr>
            <a:lvl4pPr marL="1371600" indent="0" algn="l" defTabSz="457200" rtl="0" eaLnBrk="1" latinLnBrk="0" hangingPunct="1">
              <a:spcBef>
                <a:spcPct val="20000"/>
              </a:spcBef>
              <a:buFontTx/>
              <a:buNone/>
              <a:defRPr sz="2800" kern="1200">
                <a:solidFill>
                  <a:schemeClr val="tx1">
                    <a:lumMod val="90000"/>
                    <a:lumOff val="10000"/>
                  </a:schemeClr>
                </a:solidFill>
                <a:latin typeface="+mn-lt"/>
                <a:ea typeface="+mn-ea"/>
                <a:cs typeface="+mn-cs"/>
              </a:defRPr>
            </a:lvl4pPr>
            <a:lvl5pPr marL="1828800" indent="0" algn="l" defTabSz="457200" rtl="0" eaLnBrk="1" latinLnBrk="0" hangingPunct="1">
              <a:spcBef>
                <a:spcPct val="20000"/>
              </a:spcBef>
              <a:buFontTx/>
              <a:buNone/>
              <a:defRPr sz="2800" kern="1200">
                <a:solidFill>
                  <a:schemeClr val="tx1">
                    <a:lumMod val="90000"/>
                    <a:lumOff val="1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endParaRPr lang="en-US" sz="2666" b="1" dirty="0">
              <a:solidFill>
                <a:schemeClr val="tx1"/>
              </a:solidFill>
            </a:endParaRPr>
          </a:p>
          <a:p>
            <a:pPr algn="ctr"/>
            <a:endParaRPr lang="en-US" sz="2666" dirty="0">
              <a:solidFill>
                <a:schemeClr val="tx1"/>
              </a:solidFill>
            </a:endParaRPr>
          </a:p>
        </p:txBody>
      </p:sp>
      <p:sp>
        <p:nvSpPr>
          <p:cNvPr id="4" name="Content Placeholder 2">
            <a:extLst>
              <a:ext uri="{FF2B5EF4-FFF2-40B4-BE49-F238E27FC236}">
                <a16:creationId xmlns:a16="http://schemas.microsoft.com/office/drawing/2014/main" id="{612BDB0B-413B-B543-ACC1-74F6C4FD5AD5}"/>
              </a:ext>
            </a:extLst>
          </p:cNvPr>
          <p:cNvSpPr txBox="1">
            <a:spLocks/>
          </p:cNvSpPr>
          <p:nvPr/>
        </p:nvSpPr>
        <p:spPr>
          <a:xfrm>
            <a:off x="1249681" y="2057401"/>
            <a:ext cx="9784079" cy="1463040"/>
          </a:xfrm>
          <a:prstGeom prst="rect">
            <a:avLst/>
          </a:prstGeom>
          <a:solidFill>
            <a:srgbClr val="92D050"/>
          </a:solidFill>
        </p:spPr>
        <p:txBody>
          <a:bodyPr vert="horz"/>
          <a:lstStyle>
            <a:lvl1pPr marL="0" indent="0" algn="l" defTabSz="457200" rtl="0" eaLnBrk="1" latinLnBrk="0" hangingPunct="1">
              <a:spcBef>
                <a:spcPct val="20000"/>
              </a:spcBef>
              <a:buFontTx/>
              <a:buNone/>
              <a:defRPr sz="2200" kern="1200" baseline="0">
                <a:solidFill>
                  <a:schemeClr val="tx1">
                    <a:lumMod val="75000"/>
                    <a:lumOff val="25000"/>
                  </a:schemeClr>
                </a:solidFill>
                <a:latin typeface="+mn-lt"/>
                <a:ea typeface="+mn-ea"/>
                <a:cs typeface="+mn-cs"/>
              </a:defRPr>
            </a:lvl1pPr>
            <a:lvl2pPr marL="457200" indent="0" algn="l" defTabSz="457200" rtl="0" eaLnBrk="1" latinLnBrk="0" hangingPunct="1">
              <a:spcBef>
                <a:spcPct val="20000"/>
              </a:spcBef>
              <a:buFontTx/>
              <a:buNone/>
              <a:defRPr sz="2800" kern="1200">
                <a:solidFill>
                  <a:schemeClr val="tx1">
                    <a:lumMod val="90000"/>
                    <a:lumOff val="10000"/>
                  </a:schemeClr>
                </a:solidFill>
                <a:latin typeface="+mn-lt"/>
                <a:ea typeface="+mn-ea"/>
                <a:cs typeface="+mn-cs"/>
              </a:defRPr>
            </a:lvl2pPr>
            <a:lvl3pPr marL="914400" indent="0" algn="l" defTabSz="457200" rtl="0" eaLnBrk="1" latinLnBrk="0" hangingPunct="1">
              <a:spcBef>
                <a:spcPct val="20000"/>
              </a:spcBef>
              <a:buFontTx/>
              <a:buNone/>
              <a:defRPr sz="2800" kern="1200">
                <a:solidFill>
                  <a:schemeClr val="tx1">
                    <a:lumMod val="90000"/>
                    <a:lumOff val="10000"/>
                  </a:schemeClr>
                </a:solidFill>
                <a:latin typeface="+mn-lt"/>
                <a:ea typeface="+mn-ea"/>
                <a:cs typeface="+mn-cs"/>
              </a:defRPr>
            </a:lvl3pPr>
            <a:lvl4pPr marL="1371600" indent="0" algn="l" defTabSz="457200" rtl="0" eaLnBrk="1" latinLnBrk="0" hangingPunct="1">
              <a:spcBef>
                <a:spcPct val="20000"/>
              </a:spcBef>
              <a:buFontTx/>
              <a:buNone/>
              <a:defRPr sz="2800" kern="1200">
                <a:solidFill>
                  <a:schemeClr val="tx1">
                    <a:lumMod val="90000"/>
                    <a:lumOff val="10000"/>
                  </a:schemeClr>
                </a:solidFill>
                <a:latin typeface="+mn-lt"/>
                <a:ea typeface="+mn-ea"/>
                <a:cs typeface="+mn-cs"/>
              </a:defRPr>
            </a:lvl4pPr>
            <a:lvl5pPr marL="1828800" indent="0" algn="l" defTabSz="457200" rtl="0" eaLnBrk="1" latinLnBrk="0" hangingPunct="1">
              <a:spcBef>
                <a:spcPct val="20000"/>
              </a:spcBef>
              <a:buFontTx/>
              <a:buNone/>
              <a:defRPr sz="2800" kern="1200">
                <a:solidFill>
                  <a:schemeClr val="tx1">
                    <a:lumMod val="90000"/>
                    <a:lumOff val="1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endParaRPr lang="en-US" sz="2666" b="1" dirty="0">
              <a:solidFill>
                <a:schemeClr val="tx1"/>
              </a:solidFill>
            </a:endParaRPr>
          </a:p>
          <a:p>
            <a:pPr algn="ctr"/>
            <a:endParaRPr lang="en-US" sz="2666" dirty="0">
              <a:solidFill>
                <a:schemeClr val="tx1"/>
              </a:solidFill>
            </a:endParaRPr>
          </a:p>
        </p:txBody>
      </p:sp>
      <p:sp>
        <p:nvSpPr>
          <p:cNvPr id="2" name="Text Placeholder 1"/>
          <p:cNvSpPr>
            <a:spLocks noGrp="1"/>
          </p:cNvSpPr>
          <p:nvPr>
            <p:ph type="body" sz="quarter" idx="11"/>
          </p:nvPr>
        </p:nvSpPr>
        <p:spPr>
          <a:xfrm>
            <a:off x="609601" y="279402"/>
            <a:ext cx="10966451" cy="1076281"/>
          </a:xfrm>
        </p:spPr>
        <p:txBody>
          <a:bodyPr>
            <a:normAutofit/>
          </a:bodyPr>
          <a:lstStyle/>
          <a:p>
            <a:r>
              <a:rPr lang="en-US" sz="2800" dirty="0">
                <a:latin typeface="Rockwell" panose="02060603020205020403" pitchFamily="18" charset="77"/>
              </a:rPr>
              <a:t>Asymmetric Information</a:t>
            </a:r>
            <a:r>
              <a:rPr lang="zh-Hans" altLang="en-US" sz="2800" dirty="0">
                <a:latin typeface="Rockwell" panose="02060603020205020403" pitchFamily="18" charset="77"/>
              </a:rPr>
              <a:t> </a:t>
            </a:r>
            <a:r>
              <a:rPr lang="en-US" altLang="zh-Hans" sz="2800" dirty="0">
                <a:latin typeface="Rockwell" panose="02060603020205020403" pitchFamily="18" charset="77"/>
              </a:rPr>
              <a:t>for</a:t>
            </a:r>
            <a:r>
              <a:rPr lang="zh-Hans" altLang="en-US" sz="2800" dirty="0">
                <a:latin typeface="Rockwell" panose="02060603020205020403" pitchFamily="18" charset="77"/>
              </a:rPr>
              <a:t> </a:t>
            </a:r>
            <a:r>
              <a:rPr lang="en-US" altLang="zh-Hans" sz="2800" dirty="0">
                <a:latin typeface="Rockwell" panose="02060603020205020403" pitchFamily="18" charset="77"/>
              </a:rPr>
              <a:t>onl</a:t>
            </a:r>
            <a:r>
              <a:rPr lang="en-US" altLang="zh-CN" sz="2800" dirty="0">
                <a:latin typeface="Rockwell" panose="02060603020205020403" pitchFamily="18" charset="77"/>
              </a:rPr>
              <a:t>ine</a:t>
            </a:r>
            <a:r>
              <a:rPr lang="zh-CN" altLang="en-US" sz="2800" dirty="0">
                <a:latin typeface="Rockwell" panose="02060603020205020403" pitchFamily="18" charset="77"/>
              </a:rPr>
              <a:t> </a:t>
            </a:r>
            <a:r>
              <a:rPr lang="en-US" altLang="zh-CN" sz="2800" dirty="0">
                <a:latin typeface="Rockwell" panose="02060603020205020403" pitchFamily="18" charset="77"/>
              </a:rPr>
              <a:t>l</a:t>
            </a:r>
            <a:r>
              <a:rPr lang="en-US" altLang="zh-Hans" sz="2800" dirty="0">
                <a:latin typeface="Rockwell" panose="02060603020205020403" pitchFamily="18" charset="77"/>
              </a:rPr>
              <a:t>abor</a:t>
            </a:r>
            <a:r>
              <a:rPr lang="zh-Hans" altLang="en-US" sz="2800" dirty="0">
                <a:latin typeface="Rockwell" panose="02060603020205020403" pitchFamily="18" charset="77"/>
              </a:rPr>
              <a:t> </a:t>
            </a:r>
            <a:r>
              <a:rPr lang="en-US" altLang="zh-CN" sz="2800" dirty="0">
                <a:latin typeface="Rockwell" panose="02060603020205020403" pitchFamily="18" charset="77"/>
              </a:rPr>
              <a:t>markets</a:t>
            </a:r>
            <a:endParaRPr lang="en-US" sz="2800" dirty="0">
              <a:latin typeface="Rockwell" panose="02060603020205020403" pitchFamily="18" charset="77"/>
            </a:endParaRPr>
          </a:p>
        </p:txBody>
      </p:sp>
      <p:sp>
        <p:nvSpPr>
          <p:cNvPr id="8" name="Text Placeholder 2">
            <a:extLst>
              <a:ext uri="{FF2B5EF4-FFF2-40B4-BE49-F238E27FC236}">
                <a16:creationId xmlns:a16="http://schemas.microsoft.com/office/drawing/2014/main" id="{05498DD1-D372-3C4C-BD4A-21DFEDB261DB}"/>
              </a:ext>
            </a:extLst>
          </p:cNvPr>
          <p:cNvSpPr txBox="1">
            <a:spLocks/>
          </p:cNvSpPr>
          <p:nvPr/>
        </p:nvSpPr>
        <p:spPr>
          <a:xfrm>
            <a:off x="652539" y="2717800"/>
            <a:ext cx="10966451" cy="2438400"/>
          </a:xfrm>
          <a:prstGeom prst="rect">
            <a:avLst/>
          </a:prstGeom>
        </p:spPr>
        <p:txBody>
          <a:bodyPr vert="horz" anchor="ctr"/>
          <a:lstStyle>
            <a:lvl1pPr marL="0" indent="0" algn="ctr" defTabSz="457200" rtl="0" eaLnBrk="1" latinLnBrk="0" hangingPunct="1">
              <a:lnSpc>
                <a:spcPct val="80000"/>
              </a:lnSpc>
              <a:spcBef>
                <a:spcPct val="20000"/>
              </a:spcBef>
              <a:buFont typeface="Arial"/>
              <a:buNone/>
              <a:defRPr sz="2800" kern="1200" baseline="0">
                <a:solidFill>
                  <a:schemeClr val="tx1"/>
                </a:solidFill>
                <a:latin typeface="+mj-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8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3200" dirty="0">
                <a:latin typeface="Rockwell" panose="02060603020205020403" pitchFamily="18" charset="77"/>
              </a:rPr>
              <a:t>Ex ante hidden information: </a:t>
            </a:r>
          </a:p>
          <a:p>
            <a:r>
              <a:rPr lang="en-US" sz="2000" dirty="0">
                <a:latin typeface="Rockwell" panose="02060603020205020403" pitchFamily="18" charset="77"/>
              </a:rPr>
              <a:t>Employers’ inability to differentiate high quality from low quality workers </a:t>
            </a:r>
            <a:br>
              <a:rPr lang="en-US" sz="2000" dirty="0">
                <a:latin typeface="Rockwell" panose="02060603020205020403" pitchFamily="18" charset="77"/>
              </a:rPr>
            </a:br>
            <a:r>
              <a:rPr lang="en-US" sz="2000" dirty="0">
                <a:latin typeface="Rockwell" panose="02060603020205020403" pitchFamily="18" charset="77"/>
              </a:rPr>
              <a:t>(adverse selection)</a:t>
            </a:r>
          </a:p>
          <a:p>
            <a:endParaRPr lang="en-US" sz="3200" dirty="0">
              <a:latin typeface="Rockwell" panose="02060603020205020403" pitchFamily="18" charset="77"/>
            </a:endParaRPr>
          </a:p>
          <a:p>
            <a:r>
              <a:rPr lang="en-US" sz="3200" dirty="0">
                <a:latin typeface="Rockwell" panose="02060603020205020403" pitchFamily="18" charset="77"/>
              </a:rPr>
              <a:t>Ex post hidden actions: </a:t>
            </a:r>
          </a:p>
          <a:p>
            <a:r>
              <a:rPr lang="en-US" sz="2400" dirty="0">
                <a:latin typeface="Rockwell" panose="02060603020205020403" pitchFamily="18" charset="77"/>
              </a:rPr>
              <a:t>Employers’ inability to observe workers’ effort</a:t>
            </a:r>
          </a:p>
          <a:p>
            <a:r>
              <a:rPr lang="en-US" sz="2400" dirty="0">
                <a:latin typeface="Rockwell" panose="02060603020205020403" pitchFamily="18" charset="77"/>
              </a:rPr>
              <a:t>(moral hazard)</a:t>
            </a:r>
          </a:p>
          <a:p>
            <a:endParaRPr lang="en-US" sz="3200" dirty="0">
              <a:latin typeface="Rockwell" panose="02060603020205020403" pitchFamily="18" charset="77"/>
            </a:endParaRPr>
          </a:p>
        </p:txBody>
      </p:sp>
    </p:spTree>
    <p:extLst>
      <p:ext uri="{BB962C8B-B14F-4D97-AF65-F5344CB8AC3E}">
        <p14:creationId xmlns:p14="http://schemas.microsoft.com/office/powerpoint/2010/main" val="1867757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609601" y="279402"/>
            <a:ext cx="10966451" cy="1076281"/>
          </a:xfrm>
        </p:spPr>
        <p:txBody>
          <a:bodyPr/>
          <a:lstStyle/>
          <a:p>
            <a:r>
              <a:rPr lang="en-US" dirty="0">
                <a:latin typeface="Rockwell" panose="02060603020205020403" pitchFamily="18" charset="77"/>
              </a:rPr>
              <a:t>Common Solutions</a:t>
            </a:r>
          </a:p>
        </p:txBody>
      </p:sp>
      <p:sp>
        <p:nvSpPr>
          <p:cNvPr id="4" name="Rectangle 3">
            <a:extLst>
              <a:ext uri="{FF2B5EF4-FFF2-40B4-BE49-F238E27FC236}">
                <a16:creationId xmlns:a16="http://schemas.microsoft.com/office/drawing/2014/main" id="{0747E333-4EBE-9E43-BED5-810A0D90F8FE}"/>
              </a:ext>
            </a:extLst>
          </p:cNvPr>
          <p:cNvSpPr/>
          <p:nvPr/>
        </p:nvSpPr>
        <p:spPr>
          <a:xfrm>
            <a:off x="846667" y="1600200"/>
            <a:ext cx="10113009" cy="4376583"/>
          </a:xfrm>
          <a:prstGeom prst="rect">
            <a:avLst/>
          </a:prstGeom>
        </p:spPr>
        <p:txBody>
          <a:bodyPr wrap="square">
            <a:spAutoFit/>
          </a:bodyPr>
          <a:lstStyle/>
          <a:p>
            <a:r>
              <a:rPr lang="en-US" sz="2880" dirty="0">
                <a:solidFill>
                  <a:srgbClr val="990033"/>
                </a:solidFill>
                <a:latin typeface="Rockwell" panose="02060603020205020403" pitchFamily="18" charset="77"/>
                <a:ea typeface="Times New Roman" panose="02020603050405020304" pitchFamily="18" charset="0"/>
              </a:rPr>
              <a:t>Reputation Systems</a:t>
            </a:r>
          </a:p>
          <a:p>
            <a:pPr marL="960120" lvl="1" indent="-411480">
              <a:buFont typeface="Arial" panose="020B0604020202020204" pitchFamily="34" charset="0"/>
              <a:buChar char="•"/>
            </a:pPr>
            <a:r>
              <a:rPr lang="en-US" altLang="zh-CN" sz="2400" dirty="0">
                <a:latin typeface="Rockwell" panose="02060603020205020403" pitchFamily="18" charset="77"/>
                <a:ea typeface="Times New Roman" panose="02020603050405020304" pitchFamily="18" charset="0"/>
              </a:rPr>
              <a:t>Measures</a:t>
            </a:r>
            <a:r>
              <a:rPr lang="zh-CN" altLang="en-US" sz="2400" dirty="0">
                <a:latin typeface="Rockwell" panose="02060603020205020403" pitchFamily="18" charset="77"/>
                <a:ea typeface="Times New Roman" panose="02020603050405020304" pitchFamily="18" charset="0"/>
              </a:rPr>
              <a:t> </a:t>
            </a:r>
            <a:r>
              <a:rPr lang="en-US" sz="2400" dirty="0">
                <a:latin typeface="Rockwell" panose="02060603020205020403" pitchFamily="18" charset="77"/>
                <a:ea typeface="Times New Roman" panose="02020603050405020304" pitchFamily="18" charset="0"/>
              </a:rPr>
              <a:t>past performance </a:t>
            </a:r>
            <a:r>
              <a:rPr lang="en-US" sz="1680" dirty="0">
                <a:latin typeface="Rockwell" panose="02060603020205020403" pitchFamily="18" charset="77"/>
                <a:ea typeface="Times New Roman" panose="02020603050405020304" pitchFamily="18" charset="0"/>
              </a:rPr>
              <a:t>(Banker and Hwang 2008)</a:t>
            </a:r>
          </a:p>
          <a:p>
            <a:pPr marL="960120" lvl="1" indent="-411480">
              <a:buFont typeface="Arial" panose="020B0604020202020204" pitchFamily="34" charset="0"/>
              <a:buChar char="•"/>
            </a:pPr>
            <a:r>
              <a:rPr lang="en-US" sz="2400" dirty="0">
                <a:latin typeface="Rockwell" panose="02060603020205020403" pitchFamily="18" charset="77"/>
                <a:ea typeface="Times New Roman" panose="02020603050405020304" pitchFamily="18" charset="0"/>
              </a:rPr>
              <a:t>Provides information on both quality and effort </a:t>
            </a:r>
            <a:r>
              <a:rPr lang="en-US" sz="1680" dirty="0">
                <a:latin typeface="Rockwell" panose="02060603020205020403" pitchFamily="18" charset="77"/>
                <a:ea typeface="Times New Roman" panose="02020603050405020304" pitchFamily="18" charset="0"/>
              </a:rPr>
              <a:t>(Liang et al. 2017)</a:t>
            </a:r>
          </a:p>
          <a:p>
            <a:pPr marL="960120" lvl="1" indent="-411480">
              <a:buFont typeface="Arial" panose="020B0604020202020204" pitchFamily="34" charset="0"/>
              <a:buChar char="•"/>
            </a:pPr>
            <a:endParaRPr lang="en-US" sz="2400" dirty="0">
              <a:latin typeface="Rockwell" panose="02060603020205020403" pitchFamily="18" charset="77"/>
              <a:ea typeface="Times New Roman" panose="02020603050405020304" pitchFamily="18" charset="0"/>
            </a:endParaRPr>
          </a:p>
          <a:p>
            <a:r>
              <a:rPr lang="en-US" sz="2880" dirty="0">
                <a:solidFill>
                  <a:srgbClr val="990033"/>
                </a:solidFill>
                <a:latin typeface="Rockwell" panose="02060603020205020403" pitchFamily="18" charset="77"/>
                <a:ea typeface="Times New Roman" panose="02020603050405020304" pitchFamily="18" charset="0"/>
              </a:rPr>
              <a:t>Monitoring Systems</a:t>
            </a:r>
          </a:p>
          <a:p>
            <a:pPr marL="960120" lvl="1" indent="-411480">
              <a:buFont typeface="Arial" panose="020B0604020202020204" pitchFamily="34" charset="0"/>
              <a:buChar char="•"/>
            </a:pPr>
            <a:r>
              <a:rPr lang="en-US" sz="2400" dirty="0">
                <a:latin typeface="Rockwell" panose="02060603020205020403" pitchFamily="18" charset="77"/>
                <a:ea typeface="Times New Roman" panose="02020603050405020304" pitchFamily="18" charset="0"/>
              </a:rPr>
              <a:t>Provides </a:t>
            </a:r>
            <a:r>
              <a:rPr lang="en-US" altLang="zh-CN" sz="2400" dirty="0">
                <a:latin typeface="Rockwell" panose="02060603020205020403" pitchFamily="18" charset="77"/>
                <a:ea typeface="Times New Roman" panose="02020603050405020304" pitchFamily="18" charset="0"/>
              </a:rPr>
              <a:t>direct</a:t>
            </a:r>
            <a:r>
              <a:rPr lang="zh-CN" altLang="en-US" sz="2400" dirty="0">
                <a:latin typeface="Rockwell" panose="02060603020205020403" pitchFamily="18" charset="77"/>
                <a:ea typeface="Times New Roman" panose="02020603050405020304" pitchFamily="18" charset="0"/>
              </a:rPr>
              <a:t> </a:t>
            </a:r>
            <a:r>
              <a:rPr lang="en-US" sz="2400" dirty="0">
                <a:latin typeface="Rockwell" panose="02060603020205020403" pitchFamily="18" charset="77"/>
                <a:ea typeface="Times New Roman" panose="02020603050405020304" pitchFamily="18" charset="0"/>
              </a:rPr>
              <a:t>information on </a:t>
            </a:r>
            <a:r>
              <a:rPr lang="en-US" altLang="zh-CN" sz="2400" dirty="0">
                <a:latin typeface="Rockwell" panose="02060603020205020403" pitchFamily="18" charset="77"/>
                <a:ea typeface="Times New Roman" panose="02020603050405020304" pitchFamily="18" charset="0"/>
              </a:rPr>
              <a:t>workers’</a:t>
            </a:r>
            <a:r>
              <a:rPr lang="zh-CN" altLang="en-US" sz="2400" dirty="0">
                <a:latin typeface="Rockwell" panose="02060603020205020403" pitchFamily="18" charset="77"/>
                <a:ea typeface="Times New Roman" panose="02020603050405020304" pitchFamily="18" charset="0"/>
              </a:rPr>
              <a:t> </a:t>
            </a:r>
            <a:r>
              <a:rPr lang="en-US" altLang="zh-CN" sz="2400" dirty="0">
                <a:latin typeface="Rockwell" panose="02060603020205020403" pitchFamily="18" charset="77"/>
                <a:ea typeface="Times New Roman" panose="02020603050405020304" pitchFamily="18" charset="0"/>
              </a:rPr>
              <a:t>effort</a:t>
            </a:r>
            <a:r>
              <a:rPr lang="zh-CN" altLang="en-US" sz="2400" dirty="0">
                <a:latin typeface="Rockwell" panose="02060603020205020403" pitchFamily="18" charset="77"/>
                <a:ea typeface="Times New Roman" panose="02020603050405020304" pitchFamily="18" charset="0"/>
              </a:rPr>
              <a:t> </a:t>
            </a:r>
            <a:r>
              <a:rPr lang="en-US" sz="1680" dirty="0">
                <a:latin typeface="Rockwell" panose="02060603020205020403" pitchFamily="18" charset="77"/>
                <a:ea typeface="Times New Roman" panose="02020603050405020304" pitchFamily="18" charset="0"/>
              </a:rPr>
              <a:t>(Liang et al. 2017)</a:t>
            </a:r>
          </a:p>
          <a:p>
            <a:pPr marL="960120" lvl="1" indent="-411480">
              <a:buFont typeface="Arial" panose="020B0604020202020204" pitchFamily="34" charset="0"/>
              <a:buChar char="•"/>
            </a:pPr>
            <a:r>
              <a:rPr lang="en-US" sz="2400" dirty="0">
                <a:latin typeface="Rockwell" panose="02060603020205020403" pitchFamily="18" charset="77"/>
                <a:ea typeface="Times New Roman" panose="02020603050405020304" pitchFamily="18" charset="0"/>
              </a:rPr>
              <a:t>Increase</a:t>
            </a:r>
            <a:r>
              <a:rPr lang="en-US" altLang="zh-CN" sz="2400" dirty="0">
                <a:latin typeface="Rockwell" panose="02060603020205020403" pitchFamily="18" charset="77"/>
                <a:ea typeface="Times New Roman" panose="02020603050405020304" pitchFamily="18" charset="0"/>
              </a:rPr>
              <a:t>s</a:t>
            </a:r>
            <a:r>
              <a:rPr lang="en-US" sz="2400" dirty="0">
                <a:latin typeface="Rockwell" panose="02060603020205020403" pitchFamily="18" charset="77"/>
                <a:ea typeface="Times New Roman" panose="02020603050405020304" pitchFamily="18" charset="0"/>
              </a:rPr>
              <a:t> worker effort and performance </a:t>
            </a:r>
            <a:r>
              <a:rPr lang="en-US" sz="1680" dirty="0">
                <a:latin typeface="Rockwell" panose="02060603020205020403" pitchFamily="18" charset="77"/>
                <a:ea typeface="Times New Roman" panose="02020603050405020304" pitchFamily="18" charset="0"/>
              </a:rPr>
              <a:t>(Ranganathan and Benson 2017)</a:t>
            </a:r>
          </a:p>
          <a:p>
            <a:pPr marL="960120" lvl="1" indent="-411480">
              <a:buFont typeface="Arial" panose="020B0604020202020204" pitchFamily="34" charset="0"/>
              <a:buChar char="•"/>
            </a:pPr>
            <a:endParaRPr lang="en-US" sz="2400" dirty="0">
              <a:latin typeface="Rockwell" panose="02060603020205020403" pitchFamily="18" charset="77"/>
              <a:ea typeface="Times New Roman" panose="02020603050405020304" pitchFamily="18" charset="0"/>
            </a:endParaRPr>
          </a:p>
          <a:p>
            <a:r>
              <a:rPr lang="en-US" sz="2880" dirty="0">
                <a:solidFill>
                  <a:srgbClr val="990033"/>
                </a:solidFill>
                <a:latin typeface="Rockwell" panose="02060603020205020403" pitchFamily="18" charset="77"/>
                <a:ea typeface="Times New Roman" panose="02020603050405020304" pitchFamily="18" charset="0"/>
              </a:rPr>
              <a:t>Platform Arbitration</a:t>
            </a:r>
          </a:p>
          <a:p>
            <a:pPr marL="960120" lvl="1" indent="-411480">
              <a:buFont typeface="Arial" panose="020B0604020202020204" pitchFamily="34" charset="0"/>
              <a:buChar char="•"/>
            </a:pPr>
            <a:r>
              <a:rPr lang="en-US" sz="2400" dirty="0">
                <a:latin typeface="Rockwell" panose="02060603020205020403" pitchFamily="18" charset="77"/>
                <a:ea typeface="Times New Roman" panose="02020603050405020304" pitchFamily="18" charset="0"/>
              </a:rPr>
              <a:t>E.g., dispute resolution systems </a:t>
            </a:r>
            <a:r>
              <a:rPr lang="en-US" sz="1680" dirty="0">
                <a:latin typeface="Rockwell" panose="02060603020205020403" pitchFamily="18" charset="77"/>
                <a:ea typeface="Times New Roman" panose="02020603050405020304" pitchFamily="18" charset="0"/>
              </a:rPr>
              <a:t>(</a:t>
            </a:r>
            <a:r>
              <a:rPr lang="en-US" sz="1680" dirty="0" err="1">
                <a:latin typeface="Rockwell" panose="02060603020205020403" pitchFamily="18" charset="77"/>
                <a:ea typeface="Times New Roman" panose="02020603050405020304" pitchFamily="18" charset="0"/>
              </a:rPr>
              <a:t>Bakos</a:t>
            </a:r>
            <a:r>
              <a:rPr lang="en-US" sz="1680" dirty="0">
                <a:latin typeface="Rockwell" panose="02060603020205020403" pitchFamily="18" charset="77"/>
                <a:ea typeface="Times New Roman" panose="02020603050405020304" pitchFamily="18" charset="0"/>
              </a:rPr>
              <a:t> and </a:t>
            </a:r>
            <a:r>
              <a:rPr lang="en-US" sz="1680" dirty="0" err="1">
                <a:latin typeface="Rockwell" panose="02060603020205020403" pitchFamily="18" charset="77"/>
                <a:ea typeface="Times New Roman" panose="02020603050405020304" pitchFamily="18" charset="0"/>
              </a:rPr>
              <a:t>Dellarocas</a:t>
            </a:r>
            <a:r>
              <a:rPr lang="en-US" sz="1680" dirty="0">
                <a:latin typeface="Rockwell" panose="02060603020205020403" pitchFamily="18" charset="77"/>
                <a:ea typeface="Times New Roman" panose="02020603050405020304" pitchFamily="18" charset="0"/>
              </a:rPr>
              <a:t> 2011)</a:t>
            </a:r>
          </a:p>
          <a:p>
            <a:pPr marL="960120" lvl="1" indent="-411480">
              <a:buFont typeface="Arial" panose="020B0604020202020204" pitchFamily="34" charset="0"/>
              <a:buChar char="•"/>
            </a:pPr>
            <a:r>
              <a:rPr lang="en-US" sz="2400" dirty="0">
                <a:latin typeface="Rockwell" panose="02060603020205020403" pitchFamily="18" charset="77"/>
                <a:ea typeface="Times New Roman" panose="02020603050405020304" pitchFamily="18" charset="0"/>
              </a:rPr>
              <a:t>Provides institutional assurance and prevents fraud</a:t>
            </a:r>
            <a:endParaRPr lang="en-US" sz="2160" dirty="0">
              <a:latin typeface="Rockwell" panose="02060603020205020403" pitchFamily="18" charset="77"/>
              <a:ea typeface="Times New Roman" panose="02020603050405020304" pitchFamily="18" charset="0"/>
            </a:endParaRPr>
          </a:p>
        </p:txBody>
      </p:sp>
    </p:spTree>
    <p:extLst>
      <p:ext uri="{BB962C8B-B14F-4D97-AF65-F5344CB8AC3E}">
        <p14:creationId xmlns:p14="http://schemas.microsoft.com/office/powerpoint/2010/main" val="2510672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0B8CC33-04C9-9C49-B725-2DD5B92D4915}"/>
              </a:ext>
            </a:extLst>
          </p:cNvPr>
          <p:cNvSpPr txBox="1"/>
          <p:nvPr/>
        </p:nvSpPr>
        <p:spPr>
          <a:xfrm>
            <a:off x="880498" y="372282"/>
            <a:ext cx="6550191" cy="523220"/>
          </a:xfrm>
          <a:prstGeom prst="rect">
            <a:avLst/>
          </a:prstGeom>
          <a:noFill/>
        </p:spPr>
        <p:txBody>
          <a:bodyPr wrap="none" rtlCol="0">
            <a:spAutoFit/>
          </a:bodyPr>
          <a:lstStyle/>
          <a:p>
            <a:r>
              <a:rPr lang="en-US" sz="2800" dirty="0">
                <a:latin typeface="Rockwell" panose="02060603020205020403" pitchFamily="18" charset="77"/>
              </a:rPr>
              <a:t>What’s a Direct Messaging System?</a:t>
            </a:r>
          </a:p>
        </p:txBody>
      </p:sp>
      <p:pic>
        <p:nvPicPr>
          <p:cNvPr id="6" name="Picture 5">
            <a:extLst>
              <a:ext uri="{FF2B5EF4-FFF2-40B4-BE49-F238E27FC236}">
                <a16:creationId xmlns:a16="http://schemas.microsoft.com/office/drawing/2014/main" id="{EA141DF9-B9FE-2743-B8F5-E810FE06F666}"/>
              </a:ext>
            </a:extLst>
          </p:cNvPr>
          <p:cNvPicPr>
            <a:picLocks noChangeAspect="1"/>
          </p:cNvPicPr>
          <p:nvPr/>
        </p:nvPicPr>
        <p:blipFill>
          <a:blip r:embed="rId3"/>
          <a:stretch>
            <a:fillRect/>
          </a:stretch>
        </p:blipFill>
        <p:spPr>
          <a:xfrm>
            <a:off x="1394848" y="1171886"/>
            <a:ext cx="9631867" cy="546219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95513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609601" y="279402"/>
            <a:ext cx="10966451" cy="1076281"/>
          </a:xfrm>
        </p:spPr>
        <p:txBody>
          <a:bodyPr>
            <a:normAutofit/>
          </a:bodyPr>
          <a:lstStyle/>
          <a:p>
            <a:r>
              <a:rPr lang="en-US" sz="3200" dirty="0">
                <a:latin typeface="Rockwell" panose="02060603020205020403" pitchFamily="18" charset="77"/>
              </a:rPr>
              <a:t>What’s in a Direct Messaging System?</a:t>
            </a:r>
          </a:p>
        </p:txBody>
      </p:sp>
      <p:sp>
        <p:nvSpPr>
          <p:cNvPr id="4" name="Rectangle 3">
            <a:extLst>
              <a:ext uri="{FF2B5EF4-FFF2-40B4-BE49-F238E27FC236}">
                <a16:creationId xmlns:a16="http://schemas.microsoft.com/office/drawing/2014/main" id="{0747E333-4EBE-9E43-BED5-810A0D90F8FE}"/>
              </a:ext>
            </a:extLst>
          </p:cNvPr>
          <p:cNvSpPr/>
          <p:nvPr/>
        </p:nvSpPr>
        <p:spPr>
          <a:xfrm>
            <a:off x="1158240" y="1508761"/>
            <a:ext cx="9733702" cy="2240613"/>
          </a:xfrm>
          <a:prstGeom prst="rect">
            <a:avLst/>
          </a:prstGeom>
        </p:spPr>
        <p:txBody>
          <a:bodyPr wrap="square">
            <a:spAutoFit/>
          </a:bodyPr>
          <a:lstStyle/>
          <a:p>
            <a:pPr marL="960120" lvl="1" indent="-411480">
              <a:lnSpc>
                <a:spcPct val="150000"/>
              </a:lnSpc>
              <a:buFont typeface="Arial" panose="020B0604020202020204" pitchFamily="34" charset="0"/>
              <a:buChar char="•"/>
            </a:pPr>
            <a:endParaRPr lang="en-US" sz="2400" dirty="0">
              <a:latin typeface="Rockwell" panose="02060603020205020403" pitchFamily="18" charset="77"/>
              <a:ea typeface="Times New Roman" panose="02020603050405020304" pitchFamily="18" charset="0"/>
            </a:endParaRPr>
          </a:p>
          <a:p>
            <a:pPr marL="960120" lvl="1" indent="-411480">
              <a:lnSpc>
                <a:spcPct val="150000"/>
              </a:lnSpc>
              <a:buFont typeface="Arial" panose="020B0604020202020204" pitchFamily="34" charset="0"/>
              <a:buChar char="•"/>
            </a:pPr>
            <a:r>
              <a:rPr lang="en-US" sz="2400" dirty="0">
                <a:latin typeface="Rockwell" panose="02060603020205020403" pitchFamily="18" charset="77"/>
                <a:ea typeface="Times New Roman" panose="02020603050405020304" pitchFamily="18" charset="0"/>
              </a:rPr>
              <a:t>Allows worker-employer private communication</a:t>
            </a:r>
            <a:endParaRPr lang="en-US" sz="1920" dirty="0">
              <a:latin typeface="Rockwell" panose="02060603020205020403" pitchFamily="18" charset="77"/>
              <a:ea typeface="Times New Roman" panose="02020603050405020304" pitchFamily="18" charset="0"/>
            </a:endParaRPr>
          </a:p>
          <a:p>
            <a:pPr marL="960120" lvl="1" indent="-411480">
              <a:lnSpc>
                <a:spcPct val="150000"/>
              </a:lnSpc>
              <a:buFont typeface="Arial" panose="020B0604020202020204" pitchFamily="34" charset="0"/>
              <a:buChar char="•"/>
            </a:pPr>
            <a:r>
              <a:rPr lang="en-US" sz="2400" dirty="0">
                <a:latin typeface="Rockwell" panose="02060603020205020403" pitchFamily="18" charset="77"/>
                <a:ea typeface="Times New Roman" panose="02020603050405020304" pitchFamily="18" charset="0"/>
              </a:rPr>
              <a:t>Serve</a:t>
            </a:r>
            <a:r>
              <a:rPr lang="en-US" altLang="zh-CN" sz="2400" dirty="0">
                <a:latin typeface="Rockwell" panose="02060603020205020403" pitchFamily="18" charset="77"/>
                <a:ea typeface="Times New Roman" panose="02020603050405020304" pitchFamily="18" charset="0"/>
              </a:rPr>
              <a:t>s</a:t>
            </a:r>
            <a:r>
              <a:rPr lang="en-US" sz="2400" dirty="0">
                <a:latin typeface="Rockwell" panose="02060603020205020403" pitchFamily="18" charset="77"/>
                <a:ea typeface="Times New Roman" panose="02020603050405020304" pitchFamily="18" charset="0"/>
              </a:rPr>
              <a:t> as a signaling mechanism (worker quality, slack)</a:t>
            </a:r>
            <a:endParaRPr lang="en-US" sz="1920" dirty="0">
              <a:latin typeface="Rockwell" panose="02060603020205020403" pitchFamily="18" charset="77"/>
              <a:ea typeface="Times New Roman" panose="02020603050405020304" pitchFamily="18" charset="0"/>
            </a:endParaRPr>
          </a:p>
          <a:p>
            <a:pPr marL="960120" lvl="1" indent="-411480">
              <a:lnSpc>
                <a:spcPct val="150000"/>
              </a:lnSpc>
              <a:buFont typeface="Arial" panose="020B0604020202020204" pitchFamily="34" charset="0"/>
              <a:buChar char="•"/>
            </a:pPr>
            <a:r>
              <a:rPr lang="en-US" sz="2400" dirty="0">
                <a:latin typeface="Rockwell" panose="02060603020205020403" pitchFamily="18" charset="77"/>
                <a:ea typeface="Times New Roman" panose="02020603050405020304" pitchFamily="18" charset="0"/>
              </a:rPr>
              <a:t>Directly conveys information (communication skills)</a:t>
            </a:r>
          </a:p>
        </p:txBody>
      </p:sp>
    </p:spTree>
    <p:extLst>
      <p:ext uri="{BB962C8B-B14F-4D97-AF65-F5344CB8AC3E}">
        <p14:creationId xmlns:p14="http://schemas.microsoft.com/office/powerpoint/2010/main" val="40808426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1158</TotalTime>
  <Words>1370</Words>
  <Application>Microsoft Macintosh PowerPoint</Application>
  <PresentationFormat>Widescreen</PresentationFormat>
  <Paragraphs>145</Paragraphs>
  <Slides>20</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等线</vt:lpstr>
      <vt:lpstr>Arial</vt:lpstr>
      <vt:lpstr>Calibri</vt:lpstr>
      <vt:lpstr>Calibri Light</vt:lpstr>
      <vt:lpstr>Franklin Gothic Medium</vt:lpstr>
      <vt:lpstr>Rockwell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Gordon Burtch</dc:creator>
  <cp:lastModifiedBy>Yili Hong</cp:lastModifiedBy>
  <cp:revision>52</cp:revision>
  <dcterms:created xsi:type="dcterms:W3CDTF">2018-06-15T11:06:28Z</dcterms:created>
  <dcterms:modified xsi:type="dcterms:W3CDTF">2018-08-17T19:26:31Z</dcterms:modified>
</cp:coreProperties>
</file>

<file path=docProps/thumbnail.jpeg>
</file>